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obster"/>
      <p:regular r:id="rId22"/>
    </p:embeddedFont>
    <p:embeddedFont>
      <p:font typeface="PT Sans Narrow"/>
      <p:regular r:id="rId23"/>
      <p:bold r:id="rId24"/>
    </p:embeddedFont>
    <p:embeddedFont>
      <p:font typeface="Maven Pro"/>
      <p:regular r:id="rId25"/>
      <p:bold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obster-regular.fntdata"/><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43528b2a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43528b2a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6acb65f9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acb65f9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partir de lo analizado anteriormente se decidio partir el análisis en dos. Una predicción concerniente a la tendencia y el otro a la serie sin tendencia.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 que se realizó fue un train test split, dejando el test los últimos 3 meses del 2019 como pedían. Se tomó un look back de 100 días conforme a lo analizado en los autocorrelogramas.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sz="1050">
                <a:highlight>
                  <a:srgbClr val="FFFFFE"/>
                </a:highlight>
                <a:latin typeface="Courier New"/>
                <a:ea typeface="Courier New"/>
                <a:cs typeface="Courier New"/>
                <a:sym typeface="Courier New"/>
              </a:rPr>
              <a:t>(CLICK)----</a:t>
            </a:r>
            <a:endParaRPr b="1" sz="1050">
              <a:highlight>
                <a:srgbClr val="FFFFFE"/>
              </a:highlight>
              <a:latin typeface="Courier New"/>
              <a:ea typeface="Courier New"/>
              <a:cs typeface="Courier New"/>
              <a:sym typeface="Courier New"/>
            </a:endParaRPr>
          </a:p>
          <a:p>
            <a:pPr indent="0" lvl="0" marL="0" rtl="0" algn="l">
              <a:spcBef>
                <a:spcPts val="0"/>
              </a:spcBef>
              <a:spcAft>
                <a:spcPts val="0"/>
              </a:spcAft>
              <a:buNone/>
            </a:pPr>
            <a:r>
              <a:rPr lang="es"/>
              <a:t>Luego se estudió si la serie presentaba una distribución normal, esto se hizo para entender el preprocesamiento de los datos a escalar para mantener las variables en una misma unidad. Se observó con el test de kolmogorov que la series eran casi normales, por lo que al no tener absoluta certeza se decidió utilizar el RobustScaler que utiliza un escalado mediante el método del intervalo intercuartílico.</a:t>
            </a:r>
            <a:endParaRPr/>
          </a:p>
          <a:p>
            <a:pPr indent="0" lvl="0" marL="0" rtl="0" algn="l">
              <a:lnSpc>
                <a:spcPct val="135714"/>
              </a:lnSpc>
              <a:spcBef>
                <a:spcPts val="0"/>
              </a:spcBef>
              <a:spcAft>
                <a:spcPts val="0"/>
              </a:spcAft>
              <a:buClr>
                <a:schemeClr val="dk1"/>
              </a:buClr>
              <a:buSzPts val="1100"/>
              <a:buFont typeface="Arial"/>
              <a:buNone/>
            </a:pPr>
            <a:r>
              <a:rPr b="1" lang="es" sz="1050">
                <a:highlight>
                  <a:srgbClr val="FFFFFE"/>
                </a:highlight>
                <a:latin typeface="Courier New"/>
                <a:ea typeface="Courier New"/>
                <a:cs typeface="Courier New"/>
                <a:sym typeface="Courier New"/>
              </a:rPr>
              <a:t>(CLICK)----</a:t>
            </a:r>
            <a:endParaRPr/>
          </a:p>
          <a:p>
            <a:pPr indent="0" lvl="0" marL="0" rtl="0" algn="l">
              <a:spcBef>
                <a:spcPts val="0"/>
              </a:spcBef>
              <a:spcAft>
                <a:spcPts val="0"/>
              </a:spcAft>
              <a:buNone/>
            </a:pPr>
            <a:r>
              <a:rPr lang="es"/>
              <a:t>Una vez preparados los datos se procedió a pronosticar con distintos modelos elegidos de manera random algunos de sus hiperparámetros. Esta idea es para establecer un ensamble inicial de modelos y ver cuáles eran candidatos a optimizar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6cb095b7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6cb095b7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050">
                <a:highlight>
                  <a:srgbClr val="FFFFFE"/>
                </a:highlight>
                <a:latin typeface="Courier New"/>
                <a:ea typeface="Courier New"/>
                <a:cs typeface="Courier New"/>
                <a:sym typeface="Courier New"/>
              </a:rPr>
              <a:t>Se estudiaron las métricas del RMSE MAE  y R2  para todos los modelos. </a:t>
            </a:r>
            <a:r>
              <a:rPr lang="es" sz="1050">
                <a:highlight>
                  <a:srgbClr val="FFFFFE"/>
                </a:highlight>
                <a:latin typeface="Courier New"/>
                <a:ea typeface="Courier New"/>
                <a:cs typeface="Courier New"/>
                <a:sym typeface="Courier New"/>
              </a:rPr>
              <a:t>En términos generales se consideró, para tener una desición sobre el mejor modelo, tomar como referencia la media de las métricas obtenidas para tener una base de comparación.</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0000FF"/>
                </a:solidFill>
                <a:highlight>
                  <a:srgbClr val="FFFFFE"/>
                </a:highlight>
                <a:latin typeface="Courier New"/>
                <a:ea typeface="Courier New"/>
                <a:cs typeface="Courier New"/>
                <a:sym typeface="Courier New"/>
              </a:rPr>
              <a:t>#Para la tendencia de la serie total</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highlight>
                  <a:srgbClr val="FFFFFE"/>
                </a:highlight>
                <a:latin typeface="Courier New"/>
                <a:ea typeface="Courier New"/>
                <a:cs typeface="Courier New"/>
                <a:sym typeface="Courier New"/>
              </a:rPr>
              <a:t>Se observa que los modelos salvo el linearRegression muestran una peor performance que el benchmark (en especial el Knn y XGBRF). En términos generales el Linear Regression posee una ganancia marginal respecto al benchmark. Respecto a lo obtenido con la tendencia de la serie el ADAboost no posee una desmejora grande respecto al benchmark, por lo que también si se puede optimizar puede que se genere una mejora.</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0000FF"/>
                </a:solidFill>
                <a:highlight>
                  <a:srgbClr val="FFFFFE"/>
                </a:highlight>
                <a:latin typeface="Courier New"/>
                <a:ea typeface="Courier New"/>
                <a:cs typeface="Courier New"/>
                <a:sym typeface="Courier New"/>
              </a:rPr>
              <a:t>#Para la serie sin tendencia</a:t>
            </a:r>
            <a:endParaRPr sz="1050">
              <a:solidFill>
                <a:srgbClr val="0000FF"/>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highlight>
                  <a:srgbClr val="FFFFFE"/>
                </a:highlight>
                <a:latin typeface="Courier New"/>
                <a:ea typeface="Courier New"/>
                <a:cs typeface="Courier New"/>
                <a:sym typeface="Courier New"/>
              </a:rPr>
              <a:t>En términos generales los modelos mejoran la performance del test del benchmark. </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highlight>
                  <a:srgbClr val="FFFFFE"/>
                </a:highlight>
                <a:latin typeface="Courier New"/>
                <a:ea typeface="Courier New"/>
                <a:cs typeface="Courier New"/>
                <a:sym typeface="Courier New"/>
              </a:rPr>
              <a:t>Analizando los modelos particulares observamos que los modelos Knn y DT con parámetros a elección (random) dieron la peor performance, mientras que el </a:t>
            </a:r>
            <a:r>
              <a:rPr lang="es" sz="1050">
                <a:solidFill>
                  <a:schemeClr val="dk1"/>
                </a:solidFill>
                <a:highlight>
                  <a:srgbClr val="FFFFFE"/>
                </a:highlight>
                <a:latin typeface="Courier New"/>
                <a:ea typeface="Courier New"/>
                <a:cs typeface="Courier New"/>
                <a:sym typeface="Courier New"/>
              </a:rPr>
              <a:t>ADAboost </a:t>
            </a:r>
            <a:r>
              <a:rPr lang="es" sz="1050">
                <a:highlight>
                  <a:srgbClr val="FFFFFE"/>
                </a:highlight>
                <a:latin typeface="Courier New"/>
                <a:ea typeface="Courier New"/>
                <a:cs typeface="Courier New"/>
                <a:sym typeface="Courier New"/>
              </a:rPr>
              <a:t> o el linearRegression muestran buenas metricas. En términos generales la desición se toma por cómo fue el rendimiento en el R2 y el RMSE. </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En conclusión la desición de prosegir con ADABoost DT a optimizar para ver la mejora del modelo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6cb095b7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6cb095b7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 En términos de RMSE la ganancia también es marginal en el test para ambos casos, aunque se observó un aumento del RMSE en train, eso por un lado nos puede dar indicio de que aún no tendería a sobreajustarse.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En</a:t>
            </a:r>
            <a:r>
              <a:rPr lang="es"/>
              <a:t> términos del R2 la ganancia en el test es marginal para la tendencia de la serie en el test pasa de 0.57 a 0.63, mientras que para la serie sin tendencia el cambio es de 0.424 a 0.406 en los datos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último analizando los gráficos de Y predicho vs y real se tiene que para el pronóstico de la tendencia una leve sobreestimación del modelo para todos los rangos posibles de la serie. Mientras que para la serie sin la tendencia el modelo tiende a sobre estimar valores chicos y subestimar valores grandes (es decir que la oscilación de la serie es más atenuada de lo que en realidad es).</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b="1" lang="es" sz="1050">
                <a:highlight>
                  <a:srgbClr val="FFFFFE"/>
                </a:highlight>
                <a:latin typeface="Courier New"/>
                <a:ea typeface="Courier New"/>
                <a:cs typeface="Courier New"/>
                <a:sym typeface="Courier New"/>
              </a:rPr>
              <a:t>(CLICK)----</a:t>
            </a:r>
            <a:endParaRPr/>
          </a:p>
          <a:p>
            <a:pPr indent="0" lvl="0" marL="0" rtl="0" algn="l">
              <a:spcBef>
                <a:spcPts val="0"/>
              </a:spcBef>
              <a:spcAft>
                <a:spcPts val="0"/>
              </a:spcAft>
              <a:buNone/>
            </a:pPr>
            <a:r>
              <a:rPr lang="es"/>
              <a:t>Por ultimo se analizo la importancia de los atributos muestra que para el análisis de tendencia solo es necesario pocos features y lo contrario aplica para serie sin tendencia.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43528b2a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43528b2a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43528b2a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43528b2a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43528b2a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43528b2a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43528b2a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43528b2a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43528b2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43528b2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43528b2a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43528b2a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43528b2a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43528b2a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-Se observan patrones de la serie que tienen una variación del flujo vehicular con ordenes entre 10e2 y 10e3 vehículos por hora</a:t>
            </a:r>
            <a:endParaRPr sz="105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En principio observemos a qué se deben los flujos vehiculares que son cero o muy cercanos a cero, viendo si es en ambos sentidos de circulación o uno (ejemplos visuales)</a:t>
            </a:r>
            <a:endParaRPr sz="1050">
              <a:solidFill>
                <a:schemeClr val="dk1"/>
              </a:solidFill>
              <a:latin typeface="Courier New"/>
              <a:ea typeface="Courier New"/>
              <a:cs typeface="Courier New"/>
              <a:sym typeface="Courier New"/>
            </a:endParaRPr>
          </a:p>
          <a:p>
            <a:pPr indent="0" lvl="0" marL="0" rtl="0" algn="l">
              <a:lnSpc>
                <a:spcPct val="135714"/>
              </a:lnSpc>
              <a:spcBef>
                <a:spcPts val="1200"/>
              </a:spcBef>
              <a:spcAft>
                <a:spcPts val="0"/>
              </a:spcAft>
              <a:buNone/>
            </a:pPr>
            <a:r>
              <a:rPr b="1" lang="es" sz="1050">
                <a:solidFill>
                  <a:schemeClr val="dk1"/>
                </a:solidFill>
                <a:highlight>
                  <a:srgbClr val="FFFFFE"/>
                </a:highlight>
                <a:latin typeface="Courier New"/>
                <a:ea typeface="Courier New"/>
                <a:cs typeface="Courier New"/>
                <a:sym typeface="Courier New"/>
              </a:rPr>
              <a:t>(CLICK)----Metodo de resampleo:-----</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-Observamos que, sobre la autopista Illia para el período total de estudio, el flujo vehicular se va incrementando durante los dias de la semana y alcanza su máximo el Viernes, tanto el flujo hacia Capital o Provincia de Buenos Aires. Durante el fin de semana decae fuertemente.</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-En el gráfico 2 se observa que hacial el final del Verano del Hemisferio Sur (Marzo) el flujo vehicular aumenta considerablemente. Posiblemente se deba la vuelta previa al comienzo de las clases/actividades generales, que surje a posterior del fin del verano turístico.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Un segundo máximo secundario se observa en Julio, esto también puede estar asociado al receso invernal, donde el flujo pudo haberse afectado.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Este flujo vehicular del período total muestra que el 2018 influencia más esta segunda gráfica.</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-Analizando trimestralmente la serie total, se puede ver a simple vista una tendencia de decaimiento del flujo vehicular de valores de 1e6 aprox en todo el 2018, con una leve recuperación hacia el 2019.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Por otra parte como veníamos viendo para el período total el trimestre de verano muestra un máximo de flujo vehicular, y un segundo máximo en JJA y un mínimo en SON.</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acb65f9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acb65f9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008000"/>
                </a:solidFill>
                <a:highlight>
                  <a:srgbClr val="FFFFFE"/>
                </a:highlight>
                <a:latin typeface="Courier New"/>
                <a:ea typeface="Courier New"/>
                <a:cs typeface="Courier New"/>
                <a:sym typeface="Courier New"/>
              </a:rPr>
              <a:t>#Con el análisis previo vimos que </a:t>
            </a:r>
            <a:r>
              <a:rPr lang="es" sz="1050">
                <a:solidFill>
                  <a:srgbClr val="008000"/>
                </a:solidFill>
                <a:highlight>
                  <a:srgbClr val="FFFFFE"/>
                </a:highlight>
                <a:latin typeface="Courier New"/>
                <a:ea typeface="Courier New"/>
                <a:cs typeface="Courier New"/>
                <a:sym typeface="Courier New"/>
              </a:rPr>
              <a:t>los datos</a:t>
            </a:r>
            <a:r>
              <a:rPr lang="es" sz="1050">
                <a:solidFill>
                  <a:srgbClr val="008000"/>
                </a:solidFill>
                <a:highlight>
                  <a:srgbClr val="FFFFFE"/>
                </a:highlight>
                <a:latin typeface="Courier New"/>
                <a:ea typeface="Courier New"/>
                <a:cs typeface="Courier New"/>
                <a:sym typeface="Courier New"/>
              </a:rPr>
              <a:t> más extremos se deben a huelgas y paros que obstruyeron el flujo de tránsito en la Autopista illia. Los outliers que se muestran cerca del rángo de signficiancia se deben a variaciones en el tránsito vehicular en un solo sentido. (no hubo datos para corroborar la causa)</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b="1" lang="es" sz="1050">
                <a:highlight>
                  <a:srgbClr val="FFFFFE"/>
                </a:highlight>
                <a:latin typeface="Courier New"/>
                <a:ea typeface="Courier New"/>
                <a:cs typeface="Courier New"/>
                <a:sym typeface="Courier New"/>
              </a:rPr>
              <a:t>(CLICK)----</a:t>
            </a:r>
            <a:r>
              <a:rPr lang="es"/>
              <a:t>Análisis de tendencia--------</a:t>
            </a:r>
            <a:endParaRPr/>
          </a:p>
          <a:p>
            <a:pPr indent="0" lvl="0" marL="0" rtl="0" algn="l">
              <a:lnSpc>
                <a:spcPct val="135714"/>
              </a:lnSpc>
              <a:spcBef>
                <a:spcPts val="0"/>
              </a:spcBef>
              <a:spcAft>
                <a:spcPts val="0"/>
              </a:spcAft>
              <a:buNone/>
            </a:pPr>
            <a:r>
              <a:rPr lang="es" sz="1050">
                <a:solidFill>
                  <a:schemeClr val="dk1"/>
                </a:solidFill>
                <a:highlight>
                  <a:srgbClr val="FFFFFE"/>
                </a:highlight>
                <a:latin typeface="Courier New"/>
                <a:ea typeface="Courier New"/>
                <a:cs typeface="Courier New"/>
                <a:sym typeface="Courier New"/>
              </a:rPr>
              <a:t>Analizando las distintas ventanas se observa que: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Para una ventana bianual se tiene una tendencia negativa entre 2018-2019, sin variabilidad distinguible.</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Para una ventana de menor tiempo (trimestral, mensual o semanal) la variabilidad de la serie aún persiste con ciclos.</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si comparamos con el ajuste lineal se tiene que si bien la tendencia es negativa, no presenta la misma tasa de decrecimiento. Esto es debido a la variabilidad de 4 oscilaciones de baja frecuencia en 2 años.</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6acb65f9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acb65f9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chemeClr val="dk1"/>
                </a:solidFill>
                <a:latin typeface="Open Sans"/>
                <a:ea typeface="Open Sans"/>
                <a:cs typeface="Open Sans"/>
                <a:sym typeface="Open Sans"/>
              </a:rPr>
              <a:t>Descomponiendo la serie un poco más se analizan el </a:t>
            </a:r>
            <a:r>
              <a:rPr lang="es" sz="1000">
                <a:solidFill>
                  <a:schemeClr val="dk1"/>
                </a:solidFill>
                <a:latin typeface="Open Sans"/>
                <a:ea typeface="Open Sans"/>
                <a:cs typeface="Open Sans"/>
                <a:sym typeface="Open Sans"/>
              </a:rPr>
              <a:t> modelo multiplicativo vs aditivo </a:t>
            </a:r>
            <a:endParaRPr sz="1000">
              <a:solidFill>
                <a:schemeClr val="dk1"/>
              </a:solidFill>
              <a:latin typeface="Open Sans"/>
              <a:ea typeface="Open Sans"/>
              <a:cs typeface="Open Sans"/>
              <a:sym typeface="Open Sans"/>
            </a:endParaRPr>
          </a:p>
          <a:p>
            <a:pPr indent="0" lvl="0" marL="0" rtl="0" algn="just">
              <a:spcBef>
                <a:spcPts val="0"/>
              </a:spcBef>
              <a:spcAft>
                <a:spcPts val="0"/>
              </a:spcAft>
              <a:buNone/>
            </a:pPr>
            <a:r>
              <a:rPr lang="es" sz="1000">
                <a:solidFill>
                  <a:schemeClr val="dk1"/>
                </a:solidFill>
                <a:latin typeface="Open Sans"/>
                <a:ea typeface="Open Sans"/>
                <a:cs typeface="Open Sans"/>
                <a:sym typeface="Open Sans"/>
              </a:rPr>
              <a:t>Lo que observamos es que</a:t>
            </a:r>
            <a:endParaRPr sz="1000">
              <a:solidFill>
                <a:schemeClr val="dk1"/>
              </a:solidFill>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rPr lang="es" sz="1000">
                <a:solidFill>
                  <a:schemeClr val="dk1"/>
                </a:solidFill>
                <a:latin typeface="Open Sans"/>
                <a:ea typeface="Open Sans"/>
                <a:cs typeface="Open Sans"/>
                <a:sym typeface="Open Sans"/>
              </a:rPr>
              <a:t>-El Multiplicativo muestra una tendencia más suavizada(no se observa la influencia de valores extremos)</a:t>
            </a:r>
            <a:endParaRPr sz="1000">
              <a:solidFill>
                <a:schemeClr val="dk1"/>
              </a:solidFill>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rPr lang="es" sz="1000">
                <a:solidFill>
                  <a:schemeClr val="dk1"/>
                </a:solidFill>
                <a:latin typeface="Open Sans"/>
                <a:ea typeface="Open Sans"/>
                <a:cs typeface="Open Sans"/>
                <a:sym typeface="Open Sans"/>
              </a:rPr>
              <a:t>- Su componente estacional encuentra un patrón de alta frecuencia combinado con uno de baja frecuencia. </a:t>
            </a:r>
            <a:endParaRPr sz="1000">
              <a:solidFill>
                <a:schemeClr val="dk1"/>
              </a:solidFill>
              <a:latin typeface="Open Sans"/>
              <a:ea typeface="Open Sans"/>
              <a:cs typeface="Open Sans"/>
              <a:sym typeface="Open Sans"/>
            </a:endParaRPr>
          </a:p>
          <a:p>
            <a:pPr indent="0" lvl="0" marL="0" rtl="0" algn="just">
              <a:spcBef>
                <a:spcPts val="0"/>
              </a:spcBef>
              <a:spcAft>
                <a:spcPts val="0"/>
              </a:spcAft>
              <a:buNone/>
            </a:pPr>
            <a:r>
              <a:rPr lang="es" sz="1000">
                <a:solidFill>
                  <a:schemeClr val="dk1"/>
                </a:solidFill>
                <a:latin typeface="Open Sans"/>
                <a:ea typeface="Open Sans"/>
                <a:cs typeface="Open Sans"/>
                <a:sym typeface="Open Sans"/>
              </a:rPr>
              <a:t>-En el Residuo hay menos patrones significativos. </a:t>
            </a:r>
            <a:endParaRPr sz="1000">
              <a:solidFill>
                <a:schemeClr val="dk1"/>
              </a:solidFill>
              <a:latin typeface="Open Sans"/>
              <a:ea typeface="Open Sans"/>
              <a:cs typeface="Open Sans"/>
              <a:sym typeface="Open Sans"/>
            </a:endParaRPr>
          </a:p>
          <a:p>
            <a:pPr indent="0" lvl="0" marL="0" rtl="0" algn="just">
              <a:spcBef>
                <a:spcPts val="0"/>
              </a:spcBef>
              <a:spcAft>
                <a:spcPts val="0"/>
              </a:spcAft>
              <a:buNone/>
            </a:pPr>
            <a:r>
              <a:rPr lang="es" sz="1000">
                <a:solidFill>
                  <a:schemeClr val="dk1"/>
                </a:solidFill>
                <a:latin typeface="Open Sans"/>
                <a:ea typeface="Open Sans"/>
                <a:cs typeface="Open Sans"/>
                <a:sym typeface="Open Sans"/>
              </a:rPr>
              <a:t>Es por esto que se decidió prosegir con la descomposición de la serie usando el modelo aditivo para el análisis siguiente, especialmente para estudiar la tendencia.</a:t>
            </a:r>
            <a:endParaRPr sz="1000">
              <a:solidFill>
                <a:schemeClr val="dk1"/>
              </a:solidFill>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6acb65f9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6acb65f9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Open Sans"/>
                <a:ea typeface="Open Sans"/>
                <a:cs typeface="Open Sans"/>
                <a:sym typeface="Open Sans"/>
              </a:rPr>
              <a:t>La intención de todo este análisis sirve para poder entender cómo pronosticar la serie.</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s" sz="1400">
                <a:solidFill>
                  <a:schemeClr val="dk1"/>
                </a:solidFill>
                <a:latin typeface="Open Sans"/>
                <a:ea typeface="Open Sans"/>
                <a:cs typeface="Open Sans"/>
                <a:sym typeface="Open Sans"/>
              </a:rPr>
              <a:t>Para ello se estudia su autocorrelación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s" sz="1400">
                <a:solidFill>
                  <a:schemeClr val="dk1"/>
                </a:solidFill>
                <a:latin typeface="Open Sans"/>
                <a:ea typeface="Open Sans"/>
                <a:cs typeface="Open Sans"/>
                <a:sym typeface="Open Sans"/>
              </a:rPr>
              <a:t>Si tenemos en cuenta la </a:t>
            </a:r>
            <a:r>
              <a:rPr lang="es" sz="1400">
                <a:solidFill>
                  <a:schemeClr val="dk1"/>
                </a:solidFill>
                <a:latin typeface="Open Sans"/>
                <a:ea typeface="Open Sans"/>
                <a:cs typeface="Open Sans"/>
                <a:sym typeface="Open Sans"/>
              </a:rPr>
              <a:t>serie con tendencia y comparamos con la serie filtrada, esta última presenta una autocorrelación que decae fuertemente a la región de no significancia. Con una leve o poca memoria (ruido rojo) en los primeros lags. Además se observa que la correlación se alterna entre valores negativos y positivos, mostrando el efecto de algún ciclo predominante. Dicho efecto es el que provee algunas correlaciones significativas a mayores lags vistos en el primer autocorrelograma. A partir de lags mayores a 200 la serie presenta señales aleatorias de ruido blanco (no existe correlación estadísticas entre dos tiempos de la serie).</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latin typeface="Open Sans"/>
              <a:ea typeface="Open Sans"/>
              <a:cs typeface="Open Sans"/>
              <a:sym typeface="Open Sans"/>
            </a:endParaRPr>
          </a:p>
          <a:p>
            <a:pPr indent="0" lvl="0" marL="0" rtl="0" algn="l">
              <a:lnSpc>
                <a:spcPct val="135714"/>
              </a:lnSpc>
              <a:spcBef>
                <a:spcPts val="0"/>
              </a:spcBef>
              <a:spcAft>
                <a:spcPts val="0"/>
              </a:spcAft>
              <a:buNone/>
            </a:pPr>
            <a:r>
              <a:rPr b="1" lang="es" sz="1050">
                <a:highlight>
                  <a:srgbClr val="FFFFFE"/>
                </a:highlight>
                <a:latin typeface="Courier New"/>
                <a:ea typeface="Courier New"/>
                <a:cs typeface="Courier New"/>
                <a:sym typeface="Courier New"/>
              </a:rPr>
              <a:t>(CLICK)----</a:t>
            </a:r>
            <a:endParaRPr sz="1400">
              <a:latin typeface="Open Sans"/>
              <a:ea typeface="Open Sans"/>
              <a:cs typeface="Open Sans"/>
              <a:sym typeface="Open Sans"/>
            </a:endParaRPr>
          </a:p>
          <a:p>
            <a:pPr indent="0" lvl="0" marL="0" rtl="0" algn="l">
              <a:spcBef>
                <a:spcPts val="0"/>
              </a:spcBef>
              <a:spcAft>
                <a:spcPts val="0"/>
              </a:spcAft>
              <a:buNone/>
            </a:pPr>
            <a:r>
              <a:rPr lang="es" sz="1400">
                <a:solidFill>
                  <a:schemeClr val="dk1"/>
                </a:solidFill>
                <a:latin typeface="Open Sans"/>
                <a:ea typeface="Open Sans"/>
                <a:cs typeface="Open Sans"/>
                <a:sym typeface="Open Sans"/>
              </a:rPr>
              <a:t>Para adicionar a este análisis y corroborar la importancia de las componentes de la serie que pueden aportar significancia se decidió estudiar </a:t>
            </a:r>
            <a:r>
              <a:rPr lang="es" sz="1400">
                <a:latin typeface="Open Sans"/>
                <a:ea typeface="Open Sans"/>
                <a:cs typeface="Open Sans"/>
                <a:sym typeface="Open Sans"/>
              </a:rPr>
              <a:t>el :</a:t>
            </a:r>
            <a:r>
              <a:rPr lang="es" sz="1400"/>
              <a:t>El espectro de poder</a:t>
            </a:r>
            <a:endParaRPr sz="1400"/>
          </a:p>
          <a:p>
            <a:pPr indent="0" lvl="0" marL="0" rtl="0" algn="l">
              <a:spcBef>
                <a:spcPts val="0"/>
              </a:spcBef>
              <a:spcAft>
                <a:spcPts val="0"/>
              </a:spcAft>
              <a:buNone/>
            </a:pPr>
            <a:r>
              <a:rPr lang="es" sz="1400"/>
              <a:t>este muestra que la serie posee persistencia(cada valor esta fuertemente influenciado por el anterior) en las frecuencias muy chicas debido a la presencia d</a:t>
            </a:r>
            <a:r>
              <a:rPr lang="es" sz="1400">
                <a:solidFill>
                  <a:schemeClr val="dk1"/>
                </a:solidFill>
              </a:rPr>
              <a:t>e la tendencia. Luego, las amplitudes tieden a decrecer desde las long de ondas mas largas(frec.chicas) a las mas cortas (presencia de RUIDO ROJO a corto plazo) . Además en algunas frecuencias (entre 0.1 y 0.2) la onda tiene cuasi periodicidades o ciclos irregulares, debido a la variabilidad de la serie. Luego las estimaciones presentan magnitudes similares con variaciones al azar. (Ruido Blanco)</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 sz="1400">
                <a:solidFill>
                  <a:schemeClr val="dk1"/>
                </a:solidFill>
              </a:rPr>
              <a:t>En resumen si </a:t>
            </a:r>
            <a:r>
              <a:rPr lang="es" sz="1400">
                <a:solidFill>
                  <a:schemeClr val="dk1"/>
                </a:solidFill>
                <a:latin typeface="Open Sans"/>
                <a:ea typeface="Open Sans"/>
                <a:cs typeface="Open Sans"/>
                <a:sym typeface="Open Sans"/>
              </a:rPr>
              <a:t>Observamos que descomponiendo la serie en los 4 primeros espectros de mayor varianza (primer espectro = tendencia, los demás se deben a ciclos-semiciclos-rudio de persistencia) la reconstrucción de la serie es muy parecida. Con lo cual estudiar la tendencia y la serie sin tendencia por separado promete un mejor estudio que hacerlo todo junto.</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43528b2a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43528b2a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hyperlink" Target="https://es.wikipedia.org/wiki/Buenos_Aires" TargetMode="External"/><Relationship Id="rId10"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hyperlink" Target="https://es.wikipedia.org/wiki/Avenida_General_Paz" TargetMode="External"/><Relationship Id="rId6" Type="http://schemas.openxmlformats.org/officeDocument/2006/relationships/hyperlink" Target="https://es.wikipedia.org/wiki/Obelisco_de_Buenos_Aires" TargetMode="External"/><Relationship Id="rId7" Type="http://schemas.openxmlformats.org/officeDocument/2006/relationships/hyperlink" Target="https://es.wikipedia.org/wiki/Villa_31" TargetMode="External"/><Relationship Id="rId8" Type="http://schemas.openxmlformats.org/officeDocument/2006/relationships/hyperlink" Target="https://es.wikipedia.org/wiki/Avenida_9_de_Jul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Proyecto 3 </a:t>
            </a:r>
            <a:endParaRPr/>
          </a:p>
          <a:p>
            <a:pPr indent="0" lvl="0" marL="0" rtl="0" algn="ctr">
              <a:spcBef>
                <a:spcPts val="0"/>
              </a:spcBef>
              <a:spcAft>
                <a:spcPts val="0"/>
              </a:spcAft>
              <a:buNone/>
            </a:pPr>
            <a:r>
              <a:rPr lang="es"/>
              <a:t>Series de tiempo</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s"/>
              <a:t>Flujo Vehicular por Unidades Peaje Illia AUSA</a:t>
            </a:r>
            <a:endParaRPr/>
          </a:p>
        </p:txBody>
      </p:sp>
      <p:sp>
        <p:nvSpPr>
          <p:cNvPr id="68" name="Google Shape;68;p13"/>
          <p:cNvSpPr txBox="1"/>
          <p:nvPr/>
        </p:nvSpPr>
        <p:spPr>
          <a:xfrm>
            <a:off x="902000" y="4625050"/>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Martin Iglesias </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3">
            <a:alphaModFix/>
          </a:blip>
          <a:srcRect b="0" l="0" r="0" t="16373"/>
          <a:stretch/>
        </p:blipFill>
        <p:spPr>
          <a:xfrm>
            <a:off x="0" y="0"/>
            <a:ext cx="9144000" cy="5143500"/>
          </a:xfrm>
          <a:prstGeom prst="rect">
            <a:avLst/>
          </a:prstGeom>
          <a:noFill/>
          <a:ln>
            <a:noFill/>
          </a:ln>
        </p:spPr>
      </p:pic>
      <p:sp>
        <p:nvSpPr>
          <p:cNvPr id="174" name="Google Shape;174;p22"/>
          <p:cNvSpPr txBox="1"/>
          <p:nvPr>
            <p:ph type="title"/>
          </p:nvPr>
        </p:nvSpPr>
        <p:spPr>
          <a:xfrm>
            <a:off x="-343575" y="1315325"/>
            <a:ext cx="8520600" cy="7074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i="1" lang="es" sz="4966">
                <a:solidFill>
                  <a:srgbClr val="FFFFFF"/>
                </a:solidFill>
                <a:latin typeface="Lobster"/>
                <a:ea typeface="Lobster"/>
                <a:cs typeface="Lobster"/>
                <a:sym typeface="Lobster"/>
              </a:rPr>
              <a:t>Modelos de Machine Learning</a:t>
            </a:r>
            <a:endParaRPr i="1" sz="4966">
              <a:solidFill>
                <a:srgbClr val="FFFFFF"/>
              </a:solidFill>
              <a:latin typeface="Lobster"/>
              <a:ea typeface="Lobster"/>
              <a:cs typeface="Lobster"/>
              <a:sym typeface="Lobste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nvSpPr>
        <p:spPr>
          <a:xfrm>
            <a:off x="1469950" y="-30175"/>
            <a:ext cx="11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Tendencia</a:t>
            </a:r>
            <a:endParaRPr>
              <a:latin typeface="Open Sans"/>
              <a:ea typeface="Open Sans"/>
              <a:cs typeface="Open Sans"/>
              <a:sym typeface="Open Sans"/>
            </a:endParaRPr>
          </a:p>
        </p:txBody>
      </p:sp>
      <p:sp>
        <p:nvSpPr>
          <p:cNvPr id="180" name="Google Shape;180;p23"/>
          <p:cNvSpPr txBox="1"/>
          <p:nvPr/>
        </p:nvSpPr>
        <p:spPr>
          <a:xfrm>
            <a:off x="6366225" y="-30300"/>
            <a:ext cx="18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Serie sin tendencia</a:t>
            </a:r>
            <a:endParaRPr>
              <a:latin typeface="Open Sans"/>
              <a:ea typeface="Open Sans"/>
              <a:cs typeface="Open Sans"/>
              <a:sym typeface="Open Sans"/>
            </a:endParaRPr>
          </a:p>
        </p:txBody>
      </p:sp>
      <p:sp>
        <p:nvSpPr>
          <p:cNvPr id="181" name="Google Shape;181;p23"/>
          <p:cNvSpPr txBox="1"/>
          <p:nvPr/>
        </p:nvSpPr>
        <p:spPr>
          <a:xfrm>
            <a:off x="3072000" y="65100"/>
            <a:ext cx="3000000" cy="11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100"/>
              <a:t>Predecir </a:t>
            </a:r>
            <a:r>
              <a:rPr b="1" lang="es" sz="1100"/>
              <a:t>último trimestre del 2019</a:t>
            </a:r>
            <a:endParaRPr b="1" sz="1100"/>
          </a:p>
          <a:p>
            <a:pPr indent="0" lvl="0" marL="0" rtl="0" algn="ctr">
              <a:spcBef>
                <a:spcPts val="0"/>
              </a:spcBef>
              <a:spcAft>
                <a:spcPts val="0"/>
              </a:spcAft>
              <a:buNone/>
            </a:pPr>
            <a:r>
              <a:rPr b="1" lang="es" sz="1100"/>
              <a:t>Train Test split</a:t>
            </a:r>
            <a:endParaRPr b="1" sz="1100"/>
          </a:p>
          <a:p>
            <a:pPr indent="0" lvl="0" marL="0" rtl="0" algn="ctr">
              <a:lnSpc>
                <a:spcPct val="135714"/>
              </a:lnSpc>
              <a:spcBef>
                <a:spcPts val="0"/>
              </a:spcBef>
              <a:spcAft>
                <a:spcPts val="0"/>
              </a:spcAft>
              <a:buNone/>
            </a:pPr>
            <a:r>
              <a:rPr lang="es" sz="1050">
                <a:highlight>
                  <a:srgbClr val="FFFFFE"/>
                </a:highlight>
                <a:latin typeface="Courier New"/>
                <a:ea typeface="Courier New"/>
                <a:cs typeface="Courier New"/>
                <a:sym typeface="Courier New"/>
              </a:rPr>
              <a:t>LookBack</a:t>
            </a:r>
            <a:endParaRPr sz="1050">
              <a:highlight>
                <a:srgbClr val="FFFFFE"/>
              </a:highlight>
              <a:latin typeface="Courier New"/>
              <a:ea typeface="Courier New"/>
              <a:cs typeface="Courier New"/>
              <a:sym typeface="Courier New"/>
            </a:endParaRPr>
          </a:p>
          <a:p>
            <a:pPr indent="0" lvl="0" marL="0" rtl="0" algn="ctr">
              <a:lnSpc>
                <a:spcPct val="135714"/>
              </a:lnSpc>
              <a:spcBef>
                <a:spcPts val="0"/>
              </a:spcBef>
              <a:spcAft>
                <a:spcPts val="0"/>
              </a:spcAft>
              <a:buNone/>
            </a:pPr>
            <a:r>
              <a:rPr lang="es" sz="1050">
                <a:highlight>
                  <a:srgbClr val="FFFFFE"/>
                </a:highlight>
                <a:latin typeface="Courier New"/>
                <a:ea typeface="Courier New"/>
                <a:cs typeface="Courier New"/>
                <a:sym typeface="Courier New"/>
              </a:rPr>
              <a:t>100 días</a:t>
            </a:r>
            <a:endParaRPr sz="1050">
              <a:highlight>
                <a:srgbClr val="FFFFFE"/>
              </a:highlight>
              <a:latin typeface="Courier New"/>
              <a:ea typeface="Courier New"/>
              <a:cs typeface="Courier New"/>
              <a:sym typeface="Courier New"/>
            </a:endParaRPr>
          </a:p>
          <a:p>
            <a:pPr indent="0" lvl="0" marL="0" rtl="0" algn="ctr">
              <a:spcBef>
                <a:spcPts val="0"/>
              </a:spcBef>
              <a:spcAft>
                <a:spcPts val="0"/>
              </a:spcAft>
              <a:buNone/>
            </a:pPr>
            <a:r>
              <a:t/>
            </a:r>
            <a:endParaRPr b="1" sz="1100"/>
          </a:p>
        </p:txBody>
      </p:sp>
      <p:pic>
        <p:nvPicPr>
          <p:cNvPr id="182" name="Google Shape;182;p23"/>
          <p:cNvPicPr preferRelativeResize="0"/>
          <p:nvPr/>
        </p:nvPicPr>
        <p:blipFill rotWithShape="1">
          <a:blip r:embed="rId3">
            <a:alphaModFix/>
          </a:blip>
          <a:srcRect b="0" l="2286" r="0" t="0"/>
          <a:stretch/>
        </p:blipFill>
        <p:spPr>
          <a:xfrm>
            <a:off x="5102775" y="419225"/>
            <a:ext cx="3854824" cy="1541925"/>
          </a:xfrm>
          <a:prstGeom prst="rect">
            <a:avLst/>
          </a:prstGeom>
          <a:noFill/>
          <a:ln>
            <a:noFill/>
          </a:ln>
        </p:spPr>
      </p:pic>
      <p:pic>
        <p:nvPicPr>
          <p:cNvPr id="183" name="Google Shape;183;p23"/>
          <p:cNvPicPr preferRelativeResize="0"/>
          <p:nvPr/>
        </p:nvPicPr>
        <p:blipFill>
          <a:blip r:embed="rId4">
            <a:alphaModFix/>
          </a:blip>
          <a:stretch>
            <a:fillRect/>
          </a:stretch>
        </p:blipFill>
        <p:spPr>
          <a:xfrm>
            <a:off x="152400" y="419225"/>
            <a:ext cx="3854824" cy="1541925"/>
          </a:xfrm>
          <a:prstGeom prst="rect">
            <a:avLst/>
          </a:prstGeom>
          <a:noFill/>
          <a:ln>
            <a:noFill/>
          </a:ln>
        </p:spPr>
      </p:pic>
      <p:grpSp>
        <p:nvGrpSpPr>
          <p:cNvPr id="184" name="Google Shape;184;p23"/>
          <p:cNvGrpSpPr/>
          <p:nvPr/>
        </p:nvGrpSpPr>
        <p:grpSpPr>
          <a:xfrm>
            <a:off x="417175" y="1328875"/>
            <a:ext cx="9737700" cy="1101975"/>
            <a:chOff x="417175" y="1328875"/>
            <a:chExt cx="9737700" cy="1101975"/>
          </a:xfrm>
        </p:grpSpPr>
        <p:sp>
          <p:nvSpPr>
            <p:cNvPr id="185" name="Google Shape;185;p23"/>
            <p:cNvSpPr/>
            <p:nvPr/>
          </p:nvSpPr>
          <p:spPr>
            <a:xfrm>
              <a:off x="4217575" y="1328875"/>
              <a:ext cx="534300" cy="732600"/>
            </a:xfrm>
            <a:prstGeom prst="downArrow">
              <a:avLst>
                <a:gd fmla="val 50000" name="adj1"/>
                <a:gd fmla="val 50000" name="adj2"/>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txBox="1"/>
            <p:nvPr/>
          </p:nvSpPr>
          <p:spPr>
            <a:xfrm>
              <a:off x="417175" y="2076850"/>
              <a:ext cx="973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¿Son Datos Normales? → </a:t>
              </a:r>
              <a:r>
                <a:rPr b="1" lang="es" sz="1100"/>
                <a:t>TestKolmogorov </a:t>
              </a:r>
              <a:r>
                <a:rPr lang="es" sz="1100"/>
                <a:t>→    (no es seguro aplicar el supuesto de normalidad) → preprocesamiento </a:t>
              </a:r>
              <a:r>
                <a:rPr b="1" lang="es" sz="1100"/>
                <a:t>RobustScaler</a:t>
              </a:r>
              <a:endParaRPr b="1">
                <a:latin typeface="Open Sans"/>
                <a:ea typeface="Open Sans"/>
                <a:cs typeface="Open Sans"/>
                <a:sym typeface="Open Sans"/>
              </a:endParaRPr>
            </a:p>
          </p:txBody>
        </p:sp>
      </p:grpSp>
      <p:grpSp>
        <p:nvGrpSpPr>
          <p:cNvPr id="187" name="Google Shape;187;p23"/>
          <p:cNvGrpSpPr/>
          <p:nvPr/>
        </p:nvGrpSpPr>
        <p:grpSpPr>
          <a:xfrm>
            <a:off x="-193325" y="2446225"/>
            <a:ext cx="9251475" cy="3114750"/>
            <a:chOff x="-193325" y="2446225"/>
            <a:chExt cx="9251475" cy="3114750"/>
          </a:xfrm>
        </p:grpSpPr>
        <p:sp>
          <p:nvSpPr>
            <p:cNvPr id="188" name="Google Shape;188;p23"/>
            <p:cNvSpPr txBox="1"/>
            <p:nvPr/>
          </p:nvSpPr>
          <p:spPr>
            <a:xfrm>
              <a:off x="619050" y="2788875"/>
              <a:ext cx="7753500" cy="5655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es" sz="1050" u="sng">
                  <a:highlight>
                    <a:srgbClr val="FFFFFE"/>
                  </a:highlight>
                </a:rPr>
                <a:t>MODELOS REGRESORES (HIPERPARÁMETROS RANDOM)</a:t>
              </a:r>
              <a:endParaRPr b="1" sz="1050" u="sng">
                <a:highlight>
                  <a:srgbClr val="FFFFFE"/>
                </a:highlight>
              </a:endParaRPr>
            </a:p>
            <a:p>
              <a:pPr indent="0" lvl="0" marL="0" rtl="0" algn="ctr">
                <a:lnSpc>
                  <a:spcPct val="135714"/>
                </a:lnSpc>
                <a:spcBef>
                  <a:spcPts val="0"/>
                </a:spcBef>
                <a:spcAft>
                  <a:spcPts val="0"/>
                </a:spcAft>
                <a:buNone/>
              </a:pPr>
              <a:r>
                <a:rPr b="1" lang="es" sz="1050">
                  <a:highlight>
                    <a:srgbClr val="FFFFFE"/>
                  </a:highlight>
                </a:rPr>
                <a:t>random_state=42</a:t>
              </a:r>
              <a:endParaRPr>
                <a:latin typeface="Open Sans"/>
                <a:ea typeface="Open Sans"/>
                <a:cs typeface="Open Sans"/>
                <a:sym typeface="Open Sans"/>
              </a:endParaRPr>
            </a:p>
          </p:txBody>
        </p:sp>
        <p:sp>
          <p:nvSpPr>
            <p:cNvPr id="189" name="Google Shape;189;p23"/>
            <p:cNvSpPr/>
            <p:nvPr/>
          </p:nvSpPr>
          <p:spPr>
            <a:xfrm>
              <a:off x="4338025" y="2446225"/>
              <a:ext cx="293400" cy="400200"/>
            </a:xfrm>
            <a:prstGeom prst="downArrow">
              <a:avLst>
                <a:gd fmla="val 50000" name="adj1"/>
                <a:gd fmla="val 50000" name="adj2"/>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nvSpPr>
          <p:spPr>
            <a:xfrm>
              <a:off x="3639850" y="3186775"/>
              <a:ext cx="5418300" cy="2374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es" sz="1050">
                  <a:solidFill>
                    <a:srgbClr val="0000FF"/>
                  </a:solidFill>
                  <a:highlight>
                    <a:srgbClr val="FFFFFE"/>
                  </a:highlight>
                </a:rPr>
                <a:t>RandomForest</a:t>
              </a:r>
              <a:endParaRPr b="1" sz="1050">
                <a:solidFill>
                  <a:srgbClr val="0000FF"/>
                </a:solidFill>
                <a:highlight>
                  <a:srgbClr val="FFFFFE"/>
                </a:highlight>
              </a:endParaRPr>
            </a:p>
            <a:p>
              <a:pPr indent="0" lvl="0" marL="0" rtl="0" algn="ctr">
                <a:lnSpc>
                  <a:spcPct val="135714"/>
                </a:lnSpc>
                <a:spcBef>
                  <a:spcPts val="0"/>
                </a:spcBef>
                <a:spcAft>
                  <a:spcPts val="0"/>
                </a:spcAft>
                <a:buNone/>
              </a:pPr>
              <a:r>
                <a:rPr b="1" lang="es" sz="1050">
                  <a:highlight>
                    <a:srgbClr val="FFFFFE"/>
                  </a:highlight>
                </a:rPr>
                <a:t>n_estimators=10, n_jobs = 4</a:t>
              </a:r>
              <a:endParaRPr b="1" sz="1050">
                <a:highlight>
                  <a:srgbClr val="FFFFFE"/>
                </a:highlight>
              </a:endParaRPr>
            </a:p>
            <a:p>
              <a:pPr indent="0" lvl="0" marL="0" rtl="0" algn="ctr">
                <a:lnSpc>
                  <a:spcPct val="135714"/>
                </a:lnSpc>
                <a:spcBef>
                  <a:spcPts val="0"/>
                </a:spcBef>
                <a:spcAft>
                  <a:spcPts val="0"/>
                </a:spcAft>
                <a:buNone/>
              </a:pPr>
              <a:r>
                <a:rPr b="1" lang="es" sz="1050">
                  <a:solidFill>
                    <a:srgbClr val="0000FF"/>
                  </a:solidFill>
                  <a:highlight>
                    <a:srgbClr val="FFFFFE"/>
                  </a:highlight>
                </a:rPr>
                <a:t>XGBoost</a:t>
              </a:r>
              <a:endParaRPr b="1" sz="1050">
                <a:solidFill>
                  <a:srgbClr val="0000FF"/>
                </a:solidFill>
                <a:highlight>
                  <a:srgbClr val="FFFFFE"/>
                </a:highlight>
              </a:endParaRPr>
            </a:p>
            <a:p>
              <a:pPr indent="0" lvl="0" marL="0" rtl="0" algn="ctr">
                <a:lnSpc>
                  <a:spcPct val="135714"/>
                </a:lnSpc>
                <a:spcBef>
                  <a:spcPts val="0"/>
                </a:spcBef>
                <a:spcAft>
                  <a:spcPts val="0"/>
                </a:spcAft>
                <a:buNone/>
              </a:pPr>
              <a:r>
                <a:rPr b="1" lang="es" sz="1050">
                  <a:highlight>
                    <a:srgbClr val="FFFFFE"/>
                  </a:highlight>
                </a:rPr>
                <a:t>n_estimators=100</a:t>
              </a:r>
              <a:endParaRPr b="1" sz="1050">
                <a:highlight>
                  <a:srgbClr val="FFFFFE"/>
                </a:highlight>
              </a:endParaRPr>
            </a:p>
            <a:p>
              <a:pPr indent="0" lvl="0" marL="0" rtl="0" algn="ctr">
                <a:lnSpc>
                  <a:spcPct val="135714"/>
                </a:lnSpc>
                <a:spcBef>
                  <a:spcPts val="0"/>
                </a:spcBef>
                <a:spcAft>
                  <a:spcPts val="0"/>
                </a:spcAft>
                <a:buNone/>
              </a:pPr>
              <a:r>
                <a:rPr b="1" lang="es" sz="1050">
                  <a:solidFill>
                    <a:srgbClr val="0000FF"/>
                  </a:solidFill>
                  <a:highlight>
                    <a:srgbClr val="FFFFFE"/>
                  </a:highlight>
                </a:rPr>
                <a:t>XGB RandomForest</a:t>
              </a:r>
              <a:endParaRPr b="1" sz="1050">
                <a:solidFill>
                  <a:srgbClr val="0000FF"/>
                </a:solidFill>
                <a:highlight>
                  <a:srgbClr val="FFFFFE"/>
                </a:highlight>
              </a:endParaRPr>
            </a:p>
            <a:p>
              <a:pPr indent="0" lvl="0" marL="0" rtl="0" algn="ctr">
                <a:lnSpc>
                  <a:spcPct val="135714"/>
                </a:lnSpc>
                <a:spcBef>
                  <a:spcPts val="0"/>
                </a:spcBef>
                <a:spcAft>
                  <a:spcPts val="0"/>
                </a:spcAft>
                <a:buNone/>
              </a:pPr>
              <a:r>
                <a:rPr b="1" lang="es" sz="1050">
                  <a:highlight>
                    <a:srgbClr val="FFFFFE"/>
                  </a:highlight>
                </a:rPr>
                <a:t>n_estimators=100, objective ='reg:squarederror', n_jobs = 4</a:t>
              </a:r>
              <a:endParaRPr b="1" sz="1050">
                <a:highlight>
                  <a:srgbClr val="FFFFFE"/>
                </a:highlight>
              </a:endParaRPr>
            </a:p>
            <a:p>
              <a:pPr indent="0" lvl="0" marL="0" rtl="0" algn="ctr">
                <a:lnSpc>
                  <a:spcPct val="135714"/>
                </a:lnSpc>
                <a:spcBef>
                  <a:spcPts val="0"/>
                </a:spcBef>
                <a:spcAft>
                  <a:spcPts val="0"/>
                </a:spcAft>
                <a:buNone/>
              </a:pPr>
              <a:r>
                <a:rPr b="1" lang="es" sz="1050">
                  <a:solidFill>
                    <a:srgbClr val="0000FF"/>
                  </a:solidFill>
                  <a:highlight>
                    <a:srgbClr val="FFFFFE"/>
                  </a:highlight>
                </a:rPr>
                <a:t>Adaboost Model</a:t>
              </a:r>
              <a:endParaRPr b="1" sz="1050">
                <a:solidFill>
                  <a:srgbClr val="0000FF"/>
                </a:solidFill>
                <a:highlight>
                  <a:srgbClr val="FFFFFE"/>
                </a:highlight>
              </a:endParaRPr>
            </a:p>
            <a:p>
              <a:pPr indent="0" lvl="0" marL="0" rtl="0" algn="ctr">
                <a:lnSpc>
                  <a:spcPct val="135714"/>
                </a:lnSpc>
                <a:spcBef>
                  <a:spcPts val="0"/>
                </a:spcBef>
                <a:spcAft>
                  <a:spcPts val="0"/>
                </a:spcAft>
                <a:buNone/>
              </a:pPr>
              <a:r>
                <a:rPr b="1" lang="es" sz="1050">
                  <a:highlight>
                    <a:srgbClr val="FFFFFE"/>
                  </a:highlight>
                </a:rPr>
                <a:t>DTRegressor(max_depth=4),n_estimators=100</a:t>
              </a:r>
              <a:endParaRPr b="1" sz="1050">
                <a:highlight>
                  <a:srgbClr val="FFFFFE"/>
                </a:highlight>
              </a:endParaRPr>
            </a:p>
            <a:p>
              <a:pPr indent="0" lvl="0" marL="0" rtl="0" algn="l">
                <a:lnSpc>
                  <a:spcPct val="135714"/>
                </a:lnSpc>
                <a:spcBef>
                  <a:spcPts val="0"/>
                </a:spcBef>
                <a:spcAft>
                  <a:spcPts val="0"/>
                </a:spcAft>
                <a:buNone/>
              </a:pPr>
              <a:r>
                <a:t/>
              </a:r>
              <a:endParaRPr sz="1050">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1" name="Google Shape;191;p23"/>
            <p:cNvSpPr txBox="1"/>
            <p:nvPr/>
          </p:nvSpPr>
          <p:spPr>
            <a:xfrm>
              <a:off x="-193325" y="3354375"/>
              <a:ext cx="4765200" cy="2203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es" sz="950">
                  <a:solidFill>
                    <a:srgbClr val="0000FF"/>
                  </a:solidFill>
                  <a:highlight>
                    <a:srgbClr val="FFFFFE"/>
                  </a:highlight>
                </a:rPr>
                <a:t>Benchmark</a:t>
              </a:r>
              <a:endParaRPr b="1" sz="950">
                <a:solidFill>
                  <a:srgbClr val="0000FF"/>
                </a:solidFill>
                <a:highlight>
                  <a:srgbClr val="FFFFFE"/>
                </a:highlight>
              </a:endParaRPr>
            </a:p>
            <a:p>
              <a:pPr indent="0" lvl="0" marL="0" rtl="0" algn="ctr">
                <a:lnSpc>
                  <a:spcPct val="135714"/>
                </a:lnSpc>
                <a:spcBef>
                  <a:spcPts val="0"/>
                </a:spcBef>
                <a:spcAft>
                  <a:spcPts val="0"/>
                </a:spcAft>
                <a:buNone/>
              </a:pPr>
              <a:r>
                <a:rPr lang="es" sz="950">
                  <a:highlight>
                    <a:srgbClr val="FFFFFE"/>
                  </a:highlight>
                  <a:latin typeface="Courier New"/>
                  <a:ea typeface="Courier New"/>
                  <a:cs typeface="Courier New"/>
                  <a:sym typeface="Courier New"/>
                </a:rPr>
                <a:t>su mejor prediccion es su valor inmediatamente anterior</a:t>
              </a:r>
              <a:endParaRPr b="1" sz="950">
                <a:highlight>
                  <a:srgbClr val="FFFFFE"/>
                </a:highlight>
              </a:endParaRPr>
            </a:p>
            <a:p>
              <a:pPr indent="0" lvl="0" marL="0" rtl="0" algn="ctr">
                <a:lnSpc>
                  <a:spcPct val="135714"/>
                </a:lnSpc>
                <a:spcBef>
                  <a:spcPts val="0"/>
                </a:spcBef>
                <a:spcAft>
                  <a:spcPts val="0"/>
                </a:spcAft>
                <a:buNone/>
              </a:pPr>
              <a:r>
                <a:rPr b="1" lang="es" sz="950">
                  <a:solidFill>
                    <a:srgbClr val="0000FF"/>
                  </a:solidFill>
                  <a:highlight>
                    <a:srgbClr val="FFFFFE"/>
                  </a:highlight>
                </a:rPr>
                <a:t>LinearRegression</a:t>
              </a:r>
              <a:endParaRPr b="1" sz="950">
                <a:solidFill>
                  <a:srgbClr val="0000FF"/>
                </a:solidFill>
                <a:highlight>
                  <a:srgbClr val="FFFFFE"/>
                </a:highlight>
              </a:endParaRPr>
            </a:p>
            <a:p>
              <a:pPr indent="0" lvl="0" marL="0" rtl="0" algn="ctr">
                <a:lnSpc>
                  <a:spcPct val="135714"/>
                </a:lnSpc>
                <a:spcBef>
                  <a:spcPts val="0"/>
                </a:spcBef>
                <a:spcAft>
                  <a:spcPts val="0"/>
                </a:spcAft>
                <a:buNone/>
              </a:pPr>
              <a:r>
                <a:rPr b="1" lang="es" sz="950">
                  <a:highlight>
                    <a:srgbClr val="FFFFFE"/>
                  </a:highlight>
                </a:rPr>
                <a:t>no paramétrico</a:t>
              </a:r>
              <a:endParaRPr b="1" sz="950">
                <a:highlight>
                  <a:srgbClr val="FFFFFE"/>
                </a:highlight>
              </a:endParaRPr>
            </a:p>
            <a:p>
              <a:pPr indent="0" lvl="0" marL="0" rtl="0" algn="ctr">
                <a:lnSpc>
                  <a:spcPct val="135714"/>
                </a:lnSpc>
                <a:spcBef>
                  <a:spcPts val="0"/>
                </a:spcBef>
                <a:spcAft>
                  <a:spcPts val="0"/>
                </a:spcAft>
                <a:buNone/>
              </a:pPr>
              <a:r>
                <a:rPr b="1" lang="es" sz="950">
                  <a:solidFill>
                    <a:srgbClr val="0000FF"/>
                  </a:solidFill>
                  <a:highlight>
                    <a:srgbClr val="FFFFFE"/>
                  </a:highlight>
                </a:rPr>
                <a:t>Desiciontree </a:t>
              </a:r>
              <a:endParaRPr b="1" sz="950">
                <a:solidFill>
                  <a:srgbClr val="0000FF"/>
                </a:solidFill>
                <a:highlight>
                  <a:srgbClr val="FFFFFE"/>
                </a:highlight>
              </a:endParaRPr>
            </a:p>
            <a:p>
              <a:pPr indent="0" lvl="0" marL="0" rtl="0" algn="ctr">
                <a:lnSpc>
                  <a:spcPct val="135714"/>
                </a:lnSpc>
                <a:spcBef>
                  <a:spcPts val="0"/>
                </a:spcBef>
                <a:spcAft>
                  <a:spcPts val="0"/>
                </a:spcAft>
                <a:buNone/>
              </a:pPr>
              <a:r>
                <a:rPr b="1" lang="es" sz="950">
                  <a:highlight>
                    <a:srgbClr val="FFFFFE"/>
                  </a:highlight>
                </a:rPr>
                <a:t>max_depth=4</a:t>
              </a:r>
              <a:endParaRPr b="1" sz="950">
                <a:highlight>
                  <a:srgbClr val="FFFFFE"/>
                </a:highlight>
              </a:endParaRPr>
            </a:p>
            <a:p>
              <a:pPr indent="0" lvl="0" marL="0" rtl="0" algn="ctr">
                <a:lnSpc>
                  <a:spcPct val="135714"/>
                </a:lnSpc>
                <a:spcBef>
                  <a:spcPts val="0"/>
                </a:spcBef>
                <a:spcAft>
                  <a:spcPts val="0"/>
                </a:spcAft>
                <a:buNone/>
              </a:pPr>
              <a:r>
                <a:rPr b="1" lang="es" sz="950">
                  <a:solidFill>
                    <a:srgbClr val="0000FF"/>
                  </a:solidFill>
                  <a:highlight>
                    <a:srgbClr val="FFFFFE"/>
                  </a:highlight>
                </a:rPr>
                <a:t>KNN</a:t>
              </a:r>
              <a:endParaRPr b="1" sz="950">
                <a:solidFill>
                  <a:srgbClr val="0000FF"/>
                </a:solidFill>
                <a:highlight>
                  <a:srgbClr val="FFFFFE"/>
                </a:highlight>
              </a:endParaRPr>
            </a:p>
            <a:p>
              <a:pPr indent="0" lvl="0" marL="0" rtl="0" algn="ctr">
                <a:lnSpc>
                  <a:spcPct val="135714"/>
                </a:lnSpc>
                <a:spcBef>
                  <a:spcPts val="0"/>
                </a:spcBef>
                <a:spcAft>
                  <a:spcPts val="0"/>
                </a:spcAft>
                <a:buNone/>
              </a:pPr>
              <a:r>
                <a:rPr b="1" lang="es" sz="950">
                  <a:highlight>
                    <a:srgbClr val="FFFFFE"/>
                  </a:highlight>
                </a:rPr>
                <a:t>n_neighbors=4,p=2</a:t>
              </a:r>
              <a:endParaRPr b="1" sz="950">
                <a:solidFill>
                  <a:srgbClr val="0000FF"/>
                </a:solidFill>
                <a:highlight>
                  <a:srgbClr val="FFFFFE"/>
                </a:highlight>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4"/>
          <p:cNvPicPr preferRelativeResize="0"/>
          <p:nvPr/>
        </p:nvPicPr>
        <p:blipFill rotWithShape="1">
          <a:blip r:embed="rId3">
            <a:alphaModFix/>
          </a:blip>
          <a:srcRect b="50563" l="0" r="0" t="0"/>
          <a:stretch/>
        </p:blipFill>
        <p:spPr>
          <a:xfrm>
            <a:off x="4939750" y="358900"/>
            <a:ext cx="4072801" cy="3090449"/>
          </a:xfrm>
          <a:prstGeom prst="rect">
            <a:avLst/>
          </a:prstGeom>
          <a:noFill/>
          <a:ln>
            <a:noFill/>
          </a:ln>
        </p:spPr>
      </p:pic>
      <p:pic>
        <p:nvPicPr>
          <p:cNvPr id="197" name="Google Shape;197;p24"/>
          <p:cNvPicPr preferRelativeResize="0"/>
          <p:nvPr/>
        </p:nvPicPr>
        <p:blipFill rotWithShape="1">
          <a:blip r:embed="rId4">
            <a:alphaModFix/>
          </a:blip>
          <a:srcRect b="50563" l="0" r="0" t="0"/>
          <a:stretch/>
        </p:blipFill>
        <p:spPr>
          <a:xfrm>
            <a:off x="297400" y="358900"/>
            <a:ext cx="4072801" cy="3090449"/>
          </a:xfrm>
          <a:prstGeom prst="rect">
            <a:avLst/>
          </a:prstGeom>
          <a:noFill/>
          <a:ln>
            <a:noFill/>
          </a:ln>
        </p:spPr>
      </p:pic>
      <p:sp>
        <p:nvSpPr>
          <p:cNvPr id="198" name="Google Shape;198;p24"/>
          <p:cNvSpPr txBox="1"/>
          <p:nvPr/>
        </p:nvSpPr>
        <p:spPr>
          <a:xfrm>
            <a:off x="1469950" y="-30175"/>
            <a:ext cx="11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Tendencia</a:t>
            </a:r>
            <a:endParaRPr>
              <a:latin typeface="Open Sans"/>
              <a:ea typeface="Open Sans"/>
              <a:cs typeface="Open Sans"/>
              <a:sym typeface="Open Sans"/>
            </a:endParaRPr>
          </a:p>
        </p:txBody>
      </p:sp>
      <p:sp>
        <p:nvSpPr>
          <p:cNvPr id="199" name="Google Shape;199;p24"/>
          <p:cNvSpPr txBox="1"/>
          <p:nvPr/>
        </p:nvSpPr>
        <p:spPr>
          <a:xfrm>
            <a:off x="5526800" y="-30175"/>
            <a:ext cx="18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Serie sin tendencia</a:t>
            </a:r>
            <a:endParaRPr>
              <a:latin typeface="Open Sans"/>
              <a:ea typeface="Open Sans"/>
              <a:cs typeface="Open Sans"/>
              <a:sym typeface="Open Sans"/>
            </a:endParaRPr>
          </a:p>
        </p:txBody>
      </p:sp>
      <p:pic>
        <p:nvPicPr>
          <p:cNvPr id="200" name="Google Shape;200;p24"/>
          <p:cNvPicPr preferRelativeResize="0"/>
          <p:nvPr/>
        </p:nvPicPr>
        <p:blipFill rotWithShape="1">
          <a:blip r:embed="rId4">
            <a:alphaModFix/>
          </a:blip>
          <a:srcRect b="0" l="0" r="0" t="74504"/>
          <a:stretch/>
        </p:blipFill>
        <p:spPr>
          <a:xfrm>
            <a:off x="297400" y="3449350"/>
            <a:ext cx="4072801" cy="1449950"/>
          </a:xfrm>
          <a:prstGeom prst="rect">
            <a:avLst/>
          </a:prstGeom>
          <a:noFill/>
          <a:ln>
            <a:noFill/>
          </a:ln>
        </p:spPr>
      </p:pic>
      <p:pic>
        <p:nvPicPr>
          <p:cNvPr id="201" name="Google Shape;201;p24"/>
          <p:cNvPicPr preferRelativeResize="0"/>
          <p:nvPr/>
        </p:nvPicPr>
        <p:blipFill rotWithShape="1">
          <a:blip r:embed="rId3">
            <a:alphaModFix/>
          </a:blip>
          <a:srcRect b="0" l="0" r="0" t="73481"/>
          <a:stretch/>
        </p:blipFill>
        <p:spPr>
          <a:xfrm>
            <a:off x="4939750" y="3449350"/>
            <a:ext cx="4072801" cy="144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nvSpPr>
        <p:spPr>
          <a:xfrm>
            <a:off x="-6900" y="263175"/>
            <a:ext cx="4731300" cy="1058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50">
                <a:highlight>
                  <a:srgbClr val="FFFFFE"/>
                </a:highlight>
                <a:latin typeface="Courier New"/>
                <a:ea typeface="Courier New"/>
                <a:cs typeface="Courier New"/>
                <a:sym typeface="Courier New"/>
              </a:rPr>
              <a:t>los mejores hiperparámetros fueron:</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A31515"/>
                </a:solidFill>
                <a:highlight>
                  <a:srgbClr val="FFFFFE"/>
                </a:highlight>
                <a:latin typeface="Courier New"/>
                <a:ea typeface="Courier New"/>
                <a:cs typeface="Courier New"/>
                <a:sym typeface="Courier New"/>
              </a:rPr>
              <a:t>    -'learning_rate': 0.001   -'loss': 'linear'</a:t>
            </a:r>
            <a:endParaRPr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A31515"/>
                </a:solidFill>
                <a:highlight>
                  <a:srgbClr val="FFFFFE"/>
                </a:highlight>
                <a:latin typeface="Courier New"/>
                <a:ea typeface="Courier New"/>
                <a:cs typeface="Courier New"/>
                <a:sym typeface="Courier New"/>
              </a:rPr>
              <a:t>    -'n_estimators': 400</a:t>
            </a:r>
            <a:endParaRPr sz="1050">
              <a:solidFill>
                <a:srgbClr val="A31515"/>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07" name="Google Shape;207;p25"/>
          <p:cNvPicPr preferRelativeResize="0"/>
          <p:nvPr/>
        </p:nvPicPr>
        <p:blipFill>
          <a:blip r:embed="rId3">
            <a:alphaModFix/>
          </a:blip>
          <a:stretch>
            <a:fillRect/>
          </a:stretch>
        </p:blipFill>
        <p:spPr>
          <a:xfrm>
            <a:off x="66946" y="1129425"/>
            <a:ext cx="3121237" cy="3903050"/>
          </a:xfrm>
          <a:prstGeom prst="rect">
            <a:avLst/>
          </a:prstGeom>
          <a:noFill/>
          <a:ln>
            <a:noFill/>
          </a:ln>
        </p:spPr>
      </p:pic>
      <p:pic>
        <p:nvPicPr>
          <p:cNvPr id="208" name="Google Shape;208;p25"/>
          <p:cNvPicPr preferRelativeResize="0"/>
          <p:nvPr/>
        </p:nvPicPr>
        <p:blipFill>
          <a:blip r:embed="rId4">
            <a:alphaModFix/>
          </a:blip>
          <a:stretch>
            <a:fillRect/>
          </a:stretch>
        </p:blipFill>
        <p:spPr>
          <a:xfrm>
            <a:off x="5783625" y="1129425"/>
            <a:ext cx="3257100" cy="3903050"/>
          </a:xfrm>
          <a:prstGeom prst="rect">
            <a:avLst/>
          </a:prstGeom>
          <a:noFill/>
          <a:ln>
            <a:noFill/>
          </a:ln>
        </p:spPr>
      </p:pic>
      <p:sp>
        <p:nvSpPr>
          <p:cNvPr id="209" name="Google Shape;209;p25"/>
          <p:cNvSpPr txBox="1"/>
          <p:nvPr/>
        </p:nvSpPr>
        <p:spPr>
          <a:xfrm>
            <a:off x="1469950" y="-30175"/>
            <a:ext cx="11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Tendencia</a:t>
            </a:r>
            <a:endParaRPr>
              <a:latin typeface="Open Sans"/>
              <a:ea typeface="Open Sans"/>
              <a:cs typeface="Open Sans"/>
              <a:sym typeface="Open Sans"/>
            </a:endParaRPr>
          </a:p>
        </p:txBody>
      </p:sp>
      <p:sp>
        <p:nvSpPr>
          <p:cNvPr id="210" name="Google Shape;210;p25"/>
          <p:cNvSpPr txBox="1"/>
          <p:nvPr/>
        </p:nvSpPr>
        <p:spPr>
          <a:xfrm>
            <a:off x="5526800" y="-30175"/>
            <a:ext cx="18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Serie sin tendencia</a:t>
            </a:r>
            <a:endParaRPr>
              <a:latin typeface="Open Sans"/>
              <a:ea typeface="Open Sans"/>
              <a:cs typeface="Open Sans"/>
              <a:sym typeface="Open Sans"/>
            </a:endParaRPr>
          </a:p>
        </p:txBody>
      </p:sp>
      <p:sp>
        <p:nvSpPr>
          <p:cNvPr id="211" name="Google Shape;211;p25"/>
          <p:cNvSpPr txBox="1"/>
          <p:nvPr/>
        </p:nvSpPr>
        <p:spPr>
          <a:xfrm>
            <a:off x="4572000" y="263175"/>
            <a:ext cx="4731300" cy="727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950">
                <a:highlight>
                  <a:srgbClr val="FFFFFE"/>
                </a:highlight>
                <a:latin typeface="Courier New"/>
                <a:ea typeface="Courier New"/>
                <a:cs typeface="Courier New"/>
                <a:sym typeface="Courier New"/>
              </a:rPr>
              <a:t>L</a:t>
            </a:r>
            <a:r>
              <a:rPr lang="es" sz="950">
                <a:highlight>
                  <a:srgbClr val="FFFFFE"/>
                </a:highlight>
                <a:latin typeface="Courier New"/>
                <a:ea typeface="Courier New"/>
                <a:cs typeface="Courier New"/>
                <a:sym typeface="Courier New"/>
              </a:rPr>
              <a:t>os mejores hiperparámetros fueron:</a:t>
            </a:r>
            <a:endParaRPr sz="9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A31515"/>
                </a:solidFill>
                <a:highlight>
                  <a:srgbClr val="FFFFFE"/>
                </a:highlight>
                <a:latin typeface="Courier New"/>
                <a:ea typeface="Courier New"/>
                <a:cs typeface="Courier New"/>
                <a:sym typeface="Courier New"/>
              </a:rPr>
              <a:t>    -'learning_rate': 0.01      -'loss': 'exponential'</a:t>
            </a:r>
            <a:endParaRPr sz="9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A31515"/>
                </a:solidFill>
                <a:highlight>
                  <a:srgbClr val="FFFFFE"/>
                </a:highlight>
                <a:latin typeface="Courier New"/>
                <a:ea typeface="Courier New"/>
                <a:cs typeface="Courier New"/>
                <a:sym typeface="Courier New"/>
              </a:rPr>
              <a:t>    -'n_estimators': 1100</a:t>
            </a:r>
            <a:endParaRPr>
              <a:latin typeface="Open Sans"/>
              <a:ea typeface="Open Sans"/>
              <a:cs typeface="Open Sans"/>
              <a:sym typeface="Open Sans"/>
            </a:endParaRPr>
          </a:p>
        </p:txBody>
      </p:sp>
      <p:grpSp>
        <p:nvGrpSpPr>
          <p:cNvPr id="212" name="Google Shape;212;p25"/>
          <p:cNvGrpSpPr/>
          <p:nvPr/>
        </p:nvGrpSpPr>
        <p:grpSpPr>
          <a:xfrm>
            <a:off x="3057375" y="1653776"/>
            <a:ext cx="2854225" cy="3073474"/>
            <a:chOff x="3057375" y="1729976"/>
            <a:chExt cx="2854225" cy="3073474"/>
          </a:xfrm>
        </p:grpSpPr>
        <p:pic>
          <p:nvPicPr>
            <p:cNvPr id="213" name="Google Shape;213;p25"/>
            <p:cNvPicPr preferRelativeResize="0"/>
            <p:nvPr/>
          </p:nvPicPr>
          <p:blipFill>
            <a:blip r:embed="rId5">
              <a:alphaModFix/>
            </a:blip>
            <a:stretch>
              <a:fillRect/>
            </a:stretch>
          </p:blipFill>
          <p:spPr>
            <a:xfrm>
              <a:off x="3548750" y="1729976"/>
              <a:ext cx="2186000" cy="1457307"/>
            </a:xfrm>
            <a:prstGeom prst="rect">
              <a:avLst/>
            </a:prstGeom>
            <a:noFill/>
            <a:ln>
              <a:noFill/>
            </a:ln>
          </p:spPr>
        </p:pic>
        <p:pic>
          <p:nvPicPr>
            <p:cNvPr id="214" name="Google Shape;214;p25"/>
            <p:cNvPicPr preferRelativeResize="0"/>
            <p:nvPr/>
          </p:nvPicPr>
          <p:blipFill>
            <a:blip r:embed="rId6">
              <a:alphaModFix/>
            </a:blip>
            <a:stretch>
              <a:fillRect/>
            </a:stretch>
          </p:blipFill>
          <p:spPr>
            <a:xfrm>
              <a:off x="3332963" y="3306167"/>
              <a:ext cx="2245938" cy="1497283"/>
            </a:xfrm>
            <a:prstGeom prst="rect">
              <a:avLst/>
            </a:prstGeom>
            <a:noFill/>
            <a:ln>
              <a:noFill/>
            </a:ln>
          </p:spPr>
        </p:pic>
        <p:sp>
          <p:nvSpPr>
            <p:cNvPr id="215" name="Google Shape;215;p25"/>
            <p:cNvSpPr/>
            <p:nvPr/>
          </p:nvSpPr>
          <p:spPr>
            <a:xfrm>
              <a:off x="5469100" y="3327125"/>
              <a:ext cx="442500" cy="400200"/>
            </a:xfrm>
            <a:prstGeom prst="leftArrow">
              <a:avLst>
                <a:gd fmla="val 50000" name="adj1"/>
                <a:gd fmla="val 50000" name="adj2"/>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rot="10800000">
              <a:off x="3057375" y="2258525"/>
              <a:ext cx="442500" cy="400200"/>
            </a:xfrm>
            <a:prstGeom prst="leftArrow">
              <a:avLst>
                <a:gd fmla="val 50000" name="adj1"/>
                <a:gd fmla="val 50000" name="adj2"/>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25"/>
          <p:cNvSpPr txBox="1"/>
          <p:nvPr/>
        </p:nvSpPr>
        <p:spPr>
          <a:xfrm>
            <a:off x="4110725" y="2990425"/>
            <a:ext cx="15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Feature(lags)</a:t>
            </a:r>
            <a:endParaRPr>
              <a:latin typeface="Open Sans"/>
              <a:ea typeface="Open Sans"/>
              <a:cs typeface="Open Sans"/>
              <a:sym typeface="Open Sans"/>
            </a:endParaRPr>
          </a:p>
        </p:txBody>
      </p:sp>
      <p:sp>
        <p:nvSpPr>
          <p:cNvPr id="218" name="Google Shape;218;p25"/>
          <p:cNvSpPr txBox="1"/>
          <p:nvPr/>
        </p:nvSpPr>
        <p:spPr>
          <a:xfrm>
            <a:off x="3290125" y="-125325"/>
            <a:ext cx="1461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u="sng">
                <a:latin typeface="Open Sans"/>
                <a:ea typeface="Open Sans"/>
                <a:cs typeface="Open Sans"/>
                <a:sym typeface="Open Sans"/>
              </a:rPr>
              <a:t>Optimización   CV RS → GS </a:t>
            </a:r>
            <a:endParaRPr b="1" u="sng">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815375" y="200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000000"/>
                </a:solidFill>
              </a:rPr>
              <a:t>Conclusiones de Modelos de Machine Learning</a:t>
            </a:r>
            <a:endParaRPr>
              <a:solidFill>
                <a:srgbClr val="000000"/>
              </a:solidFill>
            </a:endParaRPr>
          </a:p>
        </p:txBody>
      </p:sp>
      <p:sp>
        <p:nvSpPr>
          <p:cNvPr id="224" name="Google Shape;224;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10000"/>
          </a:bodyPr>
          <a:lstStyle/>
          <a:p>
            <a:pPr indent="-325755" lvl="0" marL="457200" rtl="0" algn="just">
              <a:spcBef>
                <a:spcPts val="0"/>
              </a:spcBef>
              <a:spcAft>
                <a:spcPts val="0"/>
              </a:spcAft>
              <a:buSzPct val="100000"/>
              <a:buChar char="●"/>
            </a:pPr>
            <a:r>
              <a:rPr lang="es"/>
              <a:t>Para la serie sin tendencia todos los modelos mejoran respecto al benchmark, cosa que no se ve en la Tendencia.</a:t>
            </a:r>
            <a:endParaRPr/>
          </a:p>
          <a:p>
            <a:pPr indent="0" lvl="0" marL="0" rtl="0" algn="just">
              <a:spcBef>
                <a:spcPts val="1200"/>
              </a:spcBef>
              <a:spcAft>
                <a:spcPts val="0"/>
              </a:spcAft>
              <a:buNone/>
            </a:pPr>
            <a:r>
              <a:t/>
            </a:r>
            <a:endParaRPr sz="100"/>
          </a:p>
          <a:p>
            <a:pPr indent="-325755" lvl="0" marL="457200" rtl="0" algn="just">
              <a:spcBef>
                <a:spcPts val="1200"/>
              </a:spcBef>
              <a:spcAft>
                <a:spcPts val="0"/>
              </a:spcAft>
              <a:buSzPct val="100000"/>
              <a:buChar char="●"/>
            </a:pPr>
            <a:r>
              <a:rPr lang="es"/>
              <a:t>Los peores modelos fueron Knn y DT, mientras los demás mostraron cambios en train y test. Los mejores modelos en ambos casos fueron AdaBoost (DT) y Lineal Regresion.</a:t>
            </a:r>
            <a:endParaRPr/>
          </a:p>
          <a:p>
            <a:pPr indent="0" lvl="0" marL="0" rtl="0" algn="just">
              <a:spcBef>
                <a:spcPts val="1200"/>
              </a:spcBef>
              <a:spcAft>
                <a:spcPts val="0"/>
              </a:spcAft>
              <a:buNone/>
            </a:pPr>
            <a:r>
              <a:t/>
            </a:r>
            <a:endParaRPr sz="100"/>
          </a:p>
          <a:p>
            <a:pPr indent="-325755" lvl="0" marL="457200" rtl="0" algn="just">
              <a:spcBef>
                <a:spcPts val="1200"/>
              </a:spcBef>
              <a:spcAft>
                <a:spcPts val="0"/>
              </a:spcAft>
              <a:buSzPct val="100000"/>
              <a:buChar char="●"/>
            </a:pPr>
            <a:r>
              <a:rPr lang="es"/>
              <a:t>La optimización de hiperparámetros en el adaboost mostró una mejora marginal.</a:t>
            </a:r>
            <a:endParaRPr/>
          </a:p>
          <a:p>
            <a:pPr indent="0" lvl="0" marL="914400" rtl="0" algn="just">
              <a:spcBef>
                <a:spcPts val="1200"/>
              </a:spcBef>
              <a:spcAft>
                <a:spcPts val="0"/>
              </a:spcAft>
              <a:buNone/>
            </a:pPr>
            <a:r>
              <a:t/>
            </a:r>
            <a:endParaRPr sz="100"/>
          </a:p>
          <a:p>
            <a:pPr indent="-325755" lvl="0" marL="457200" rtl="0" algn="just">
              <a:spcBef>
                <a:spcPts val="1200"/>
              </a:spcBef>
              <a:spcAft>
                <a:spcPts val="0"/>
              </a:spcAft>
              <a:buSzPct val="100000"/>
              <a:buChar char="●"/>
            </a:pPr>
            <a:r>
              <a:rPr lang="es"/>
              <a:t>Se observó para la tendencia sobreestimación del modelo en gran parte de los valores pronosticados, mientras que para la serie de sin tendencia hubo sobreestimación para valores bajos de flujo vehicular y subestimación para valores altos. </a:t>
            </a:r>
            <a:endParaRPr/>
          </a:p>
        </p:txBody>
      </p:sp>
      <p:pic>
        <p:nvPicPr>
          <p:cNvPr id="225" name="Google Shape;225;p26"/>
          <p:cNvPicPr preferRelativeResize="0"/>
          <p:nvPr/>
        </p:nvPicPr>
        <p:blipFill>
          <a:blip r:embed="rId3">
            <a:alphaModFix/>
          </a:blip>
          <a:stretch>
            <a:fillRect/>
          </a:stretch>
        </p:blipFill>
        <p:spPr>
          <a:xfrm>
            <a:off x="139088" y="594763"/>
            <a:ext cx="676275" cy="79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876425" y="429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2744">
                <a:solidFill>
                  <a:srgbClr val="000000"/>
                </a:solidFill>
                <a:latin typeface="Maven Pro"/>
                <a:ea typeface="Maven Pro"/>
                <a:cs typeface="Maven Pro"/>
                <a:sym typeface="Maven Pro"/>
              </a:rPr>
              <a:t>Próximos pasos</a:t>
            </a:r>
            <a:endParaRPr sz="4044"/>
          </a:p>
        </p:txBody>
      </p:sp>
      <p:sp>
        <p:nvSpPr>
          <p:cNvPr id="231" name="Google Shape;231;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Char char="●"/>
            </a:pPr>
            <a:r>
              <a:rPr lang="es"/>
              <a:t>Mejorar la CV aplicando técnicas de chaning foward, mediante la modificación del look Back.</a:t>
            </a:r>
            <a:endParaRPr/>
          </a:p>
          <a:p>
            <a:pPr indent="0" lvl="0" marL="457200" rtl="0" algn="l">
              <a:spcBef>
                <a:spcPts val="1200"/>
              </a:spcBef>
              <a:spcAft>
                <a:spcPts val="0"/>
              </a:spcAft>
              <a:buNone/>
            </a:pPr>
            <a:r>
              <a:t/>
            </a:r>
            <a:endParaRPr sz="100"/>
          </a:p>
          <a:p>
            <a:pPr indent="-308610" lvl="0" marL="457200" rtl="0" algn="l">
              <a:spcBef>
                <a:spcPts val="1200"/>
              </a:spcBef>
              <a:spcAft>
                <a:spcPts val="0"/>
              </a:spcAft>
              <a:buSzPts val="1260"/>
              <a:buChar char="●"/>
            </a:pPr>
            <a:r>
              <a:rPr lang="es"/>
              <a:t>Generar salidas ensamble multimodelo para observar la variabilidad entre las predicciones (para obtener medidas de estabilidad en los modelos).</a:t>
            </a:r>
            <a:endParaRPr sz="100"/>
          </a:p>
          <a:p>
            <a:pPr indent="0" lvl="0" marL="457200" rtl="0" algn="l">
              <a:spcBef>
                <a:spcPts val="1200"/>
              </a:spcBef>
              <a:spcAft>
                <a:spcPts val="0"/>
              </a:spcAft>
              <a:buNone/>
            </a:pPr>
            <a:r>
              <a:t/>
            </a:r>
            <a:endParaRPr sz="100"/>
          </a:p>
          <a:p>
            <a:pPr indent="-308610" lvl="0" marL="457200" rtl="0" algn="l">
              <a:spcBef>
                <a:spcPts val="1200"/>
              </a:spcBef>
              <a:spcAft>
                <a:spcPts val="0"/>
              </a:spcAft>
              <a:buSzPct val="100000"/>
              <a:buChar char="●"/>
            </a:pPr>
            <a:r>
              <a:rPr lang="es"/>
              <a:t>Observar el impacto de incorporar el año 2017.</a:t>
            </a:r>
            <a:endParaRPr/>
          </a:p>
          <a:p>
            <a:pPr indent="0" lvl="0" marL="0" rtl="0" algn="l">
              <a:spcBef>
                <a:spcPts val="1200"/>
              </a:spcBef>
              <a:spcAft>
                <a:spcPts val="0"/>
              </a:spcAft>
              <a:buNone/>
            </a:pPr>
            <a:r>
              <a:t/>
            </a:r>
            <a:endParaRPr sz="100"/>
          </a:p>
          <a:p>
            <a:pPr indent="-308610" lvl="0" marL="457200" rtl="0" algn="l">
              <a:spcBef>
                <a:spcPts val="1200"/>
              </a:spcBef>
              <a:spcAft>
                <a:spcPts val="0"/>
              </a:spcAft>
              <a:buSzPct val="100000"/>
              <a:buChar char="●"/>
            </a:pPr>
            <a:r>
              <a:rPr lang="es"/>
              <a:t>Observar si es posible con estos datos predecir el 2020.</a:t>
            </a:r>
            <a:endParaRPr/>
          </a:p>
          <a:p>
            <a:pPr indent="0" lvl="0" marL="0" rtl="0" algn="l">
              <a:spcBef>
                <a:spcPts val="1200"/>
              </a:spcBef>
              <a:spcAft>
                <a:spcPts val="0"/>
              </a:spcAft>
              <a:buNone/>
            </a:pPr>
            <a:r>
              <a:t/>
            </a:r>
            <a:endParaRPr sz="100"/>
          </a:p>
          <a:p>
            <a:pPr indent="-308610" lvl="0" marL="457200" rtl="0" algn="l">
              <a:spcBef>
                <a:spcPts val="1200"/>
              </a:spcBef>
              <a:spcAft>
                <a:spcPts val="0"/>
              </a:spcAft>
              <a:buSzPct val="100000"/>
              <a:buChar char="●"/>
            </a:pPr>
            <a:r>
              <a:rPr lang="es"/>
              <a:t>Incorporar ideas de modelos estadísticos (AR, ARMA, SARIMAX, etc) para comparar con los modelos de Machine Learning y analizar la incorporación de atributos o indagar en separar las series según sentido, tipo de pago, etc, para dar explicación a algunos comportamientos generales.</a:t>
            </a:r>
            <a:endParaRPr/>
          </a:p>
        </p:txBody>
      </p:sp>
      <p:pic>
        <p:nvPicPr>
          <p:cNvPr id="232" name="Google Shape;232;p27"/>
          <p:cNvPicPr preferRelativeResize="0"/>
          <p:nvPr/>
        </p:nvPicPr>
        <p:blipFill>
          <a:blip r:embed="rId3">
            <a:alphaModFix/>
          </a:blip>
          <a:stretch>
            <a:fillRect/>
          </a:stretch>
        </p:blipFill>
        <p:spPr>
          <a:xfrm>
            <a:off x="139088" y="594763"/>
            <a:ext cx="676275" cy="79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8"/>
          <p:cNvPicPr preferRelativeResize="0"/>
          <p:nvPr/>
        </p:nvPicPr>
        <p:blipFill>
          <a:blip r:embed="rId3">
            <a:alphaModFix amt="64000"/>
          </a:blip>
          <a:stretch>
            <a:fillRect/>
          </a:stretch>
        </p:blipFill>
        <p:spPr>
          <a:xfrm>
            <a:off x="0" y="25"/>
            <a:ext cx="9144000" cy="5143500"/>
          </a:xfrm>
          <a:prstGeom prst="rect">
            <a:avLst/>
          </a:prstGeom>
          <a:noFill/>
          <a:ln>
            <a:noFill/>
          </a:ln>
        </p:spPr>
      </p:pic>
      <p:sp>
        <p:nvSpPr>
          <p:cNvPr id="238" name="Google Shape;238;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i="1" lang="es" sz="6300">
                <a:solidFill>
                  <a:srgbClr val="FFFFFF"/>
                </a:solidFill>
                <a:latin typeface="Lobster"/>
                <a:ea typeface="Lobster"/>
                <a:cs typeface="Lobster"/>
                <a:sym typeface="Lobster"/>
              </a:rPr>
              <a:t>Muchas Gracias</a:t>
            </a:r>
            <a:endParaRPr b="1" i="1" sz="6300">
              <a:solidFill>
                <a:srgbClr val="FFFFFF"/>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6" name="Google Shape;76;p14"/>
          <p:cNvSpPr txBox="1"/>
          <p:nvPr/>
        </p:nvSpPr>
        <p:spPr>
          <a:xfrm>
            <a:off x="824000" y="763600"/>
            <a:ext cx="8634900" cy="35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4800">
                <a:solidFill>
                  <a:srgbClr val="FFFFFF"/>
                </a:solidFill>
                <a:latin typeface="Maven Pro"/>
                <a:ea typeface="Maven Pro"/>
                <a:cs typeface="Maven Pro"/>
                <a:sym typeface="Maven Pro"/>
              </a:rPr>
              <a:t>Agenda</a:t>
            </a:r>
            <a:endParaRPr b="1" sz="4800">
              <a:solidFill>
                <a:srgbClr val="FFFFFF"/>
              </a:solidFill>
              <a:latin typeface="Maven Pro"/>
              <a:ea typeface="Maven Pro"/>
              <a:cs typeface="Maven Pro"/>
              <a:sym typeface="Maven Pro"/>
            </a:endParaRPr>
          </a:p>
          <a:p>
            <a:pPr indent="-374650" lvl="0" marL="457200" rtl="0" algn="l">
              <a:spcBef>
                <a:spcPts val="0"/>
              </a:spcBef>
              <a:spcAft>
                <a:spcPts val="0"/>
              </a:spcAft>
              <a:buClr>
                <a:srgbClr val="FFFFFF"/>
              </a:buClr>
              <a:buSzPts val="2300"/>
              <a:buFont typeface="Maven Pro"/>
              <a:buChar char="●"/>
            </a:pPr>
            <a:r>
              <a:rPr b="1" lang="es" sz="2300">
                <a:solidFill>
                  <a:srgbClr val="FFFFFF"/>
                </a:solidFill>
                <a:latin typeface="Maven Pro"/>
                <a:ea typeface="Maven Pro"/>
                <a:cs typeface="Maven Pro"/>
                <a:sym typeface="Maven Pro"/>
              </a:rPr>
              <a:t>Contexto </a:t>
            </a:r>
            <a:endParaRPr b="1" sz="2300">
              <a:solidFill>
                <a:srgbClr val="FFFFFF"/>
              </a:solidFill>
              <a:latin typeface="Maven Pro"/>
              <a:ea typeface="Maven Pro"/>
              <a:cs typeface="Maven Pro"/>
              <a:sym typeface="Maven Pro"/>
            </a:endParaRPr>
          </a:p>
          <a:p>
            <a:pPr indent="-374650" lvl="0" marL="457200" rtl="0" algn="l">
              <a:spcBef>
                <a:spcPts val="0"/>
              </a:spcBef>
              <a:spcAft>
                <a:spcPts val="0"/>
              </a:spcAft>
              <a:buClr>
                <a:srgbClr val="FFFFFF"/>
              </a:buClr>
              <a:buSzPts val="2300"/>
              <a:buFont typeface="Maven Pro"/>
              <a:buChar char="●"/>
            </a:pPr>
            <a:r>
              <a:rPr b="1" lang="es" sz="2300">
                <a:solidFill>
                  <a:srgbClr val="FFFFFF"/>
                </a:solidFill>
                <a:latin typeface="Maven Pro"/>
                <a:ea typeface="Maven Pro"/>
                <a:cs typeface="Maven Pro"/>
                <a:sym typeface="Maven Pro"/>
              </a:rPr>
              <a:t>Análisis Exploratorio de datos</a:t>
            </a:r>
            <a:endParaRPr b="1" sz="2300">
              <a:solidFill>
                <a:srgbClr val="FFFFFF"/>
              </a:solidFill>
              <a:latin typeface="Maven Pro"/>
              <a:ea typeface="Maven Pro"/>
              <a:cs typeface="Maven Pro"/>
              <a:sym typeface="Maven Pro"/>
            </a:endParaRPr>
          </a:p>
          <a:p>
            <a:pPr indent="-374650" lvl="0" marL="457200" rtl="0" algn="l">
              <a:spcBef>
                <a:spcPts val="0"/>
              </a:spcBef>
              <a:spcAft>
                <a:spcPts val="0"/>
              </a:spcAft>
              <a:buClr>
                <a:srgbClr val="FFFFFF"/>
              </a:buClr>
              <a:buSzPts val="2300"/>
              <a:buFont typeface="Maven Pro"/>
              <a:buChar char="●"/>
            </a:pPr>
            <a:r>
              <a:rPr b="1" lang="es" sz="2300">
                <a:solidFill>
                  <a:srgbClr val="FFFFFF"/>
                </a:solidFill>
                <a:latin typeface="Maven Pro"/>
                <a:ea typeface="Maven Pro"/>
                <a:cs typeface="Maven Pro"/>
                <a:sym typeface="Maven Pro"/>
              </a:rPr>
              <a:t>Modelos predictivos de Series Temporales</a:t>
            </a:r>
            <a:endParaRPr b="1" sz="2300">
              <a:solidFill>
                <a:srgbClr val="FFFFFF"/>
              </a:solidFill>
              <a:latin typeface="Maven Pro"/>
              <a:ea typeface="Maven Pro"/>
              <a:cs typeface="Maven Pro"/>
              <a:sym typeface="Maven Pro"/>
            </a:endParaRPr>
          </a:p>
          <a:p>
            <a:pPr indent="-374650" lvl="0" marL="457200" rtl="0" algn="l">
              <a:spcBef>
                <a:spcPts val="0"/>
              </a:spcBef>
              <a:spcAft>
                <a:spcPts val="0"/>
              </a:spcAft>
              <a:buClr>
                <a:srgbClr val="FFFFFF"/>
              </a:buClr>
              <a:buSzPts val="2300"/>
              <a:buFont typeface="Maven Pro"/>
              <a:buChar char="●"/>
            </a:pPr>
            <a:r>
              <a:rPr b="1" lang="es" sz="2300">
                <a:solidFill>
                  <a:srgbClr val="FFFFFF"/>
                </a:solidFill>
                <a:latin typeface="Maven Pro"/>
                <a:ea typeface="Maven Pro"/>
                <a:cs typeface="Maven Pro"/>
                <a:sym typeface="Maven Pro"/>
              </a:rPr>
              <a:t>Próximos pasos</a:t>
            </a:r>
            <a:endParaRPr b="1" sz="2300">
              <a:solidFill>
                <a:srgbClr val="FFFFFF"/>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a:blip r:embed="rId3">
            <a:alphaModFix amt="37000"/>
          </a:blip>
          <a:stretch>
            <a:fillRect/>
          </a:stretch>
        </p:blipFill>
        <p:spPr>
          <a:xfrm>
            <a:off x="0" y="5013"/>
            <a:ext cx="9144000" cy="5133474"/>
          </a:xfrm>
          <a:prstGeom prst="rect">
            <a:avLst/>
          </a:prstGeom>
          <a:noFill/>
          <a:ln>
            <a:noFill/>
          </a:ln>
        </p:spPr>
      </p:pic>
      <p:sp>
        <p:nvSpPr>
          <p:cNvPr id="82" name="Google Shape;82;p15"/>
          <p:cNvSpPr txBox="1"/>
          <p:nvPr>
            <p:ph type="title"/>
          </p:nvPr>
        </p:nvSpPr>
        <p:spPr>
          <a:xfrm>
            <a:off x="-207225" y="94000"/>
            <a:ext cx="8520600" cy="7074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SzPts val="990"/>
              <a:buNone/>
            </a:pPr>
            <a:r>
              <a:rPr lang="es" sz="3470">
                <a:solidFill>
                  <a:srgbClr val="0000FF"/>
                </a:solidFill>
                <a:latin typeface="Maven Pro"/>
                <a:ea typeface="Maven Pro"/>
                <a:cs typeface="Maven Pro"/>
                <a:sym typeface="Maven Pro"/>
              </a:rPr>
              <a:t>Contexto- Au. Illia y Peaje</a:t>
            </a:r>
            <a:endParaRPr sz="4640">
              <a:solidFill>
                <a:srgbClr val="0000FF"/>
              </a:solidFill>
            </a:endParaRPr>
          </a:p>
        </p:txBody>
      </p:sp>
      <p:sp>
        <p:nvSpPr>
          <p:cNvPr id="83" name="Google Shape;83;p15"/>
          <p:cNvSpPr txBox="1"/>
          <p:nvPr>
            <p:ph idx="1" type="body"/>
          </p:nvPr>
        </p:nvSpPr>
        <p:spPr>
          <a:xfrm>
            <a:off x="0" y="920400"/>
            <a:ext cx="4660200" cy="33027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s" sz="1500">
                <a:solidFill>
                  <a:srgbClr val="000000"/>
                </a:solidFill>
                <a:latin typeface="Arial"/>
                <a:ea typeface="Arial"/>
                <a:cs typeface="Arial"/>
                <a:sym typeface="Arial"/>
              </a:rPr>
              <a:t>La </a:t>
            </a:r>
            <a:r>
              <a:rPr b="1" lang="es" sz="1500">
                <a:solidFill>
                  <a:srgbClr val="000000"/>
                </a:solidFill>
                <a:latin typeface="Arial"/>
                <a:ea typeface="Arial"/>
                <a:cs typeface="Arial"/>
                <a:sym typeface="Arial"/>
              </a:rPr>
              <a:t>Autopista Dr. Arturo Umberto Illia</a:t>
            </a:r>
            <a:r>
              <a:rPr lang="es" sz="1500">
                <a:solidFill>
                  <a:srgbClr val="000000"/>
                </a:solidFill>
                <a:latin typeface="Arial"/>
                <a:ea typeface="Arial"/>
                <a:cs typeface="Arial"/>
                <a:sym typeface="Arial"/>
              </a:rPr>
              <a:t> (</a:t>
            </a:r>
            <a:r>
              <a:rPr b="1" lang="es" sz="1500">
                <a:solidFill>
                  <a:srgbClr val="000000"/>
                </a:solidFill>
                <a:latin typeface="Arial"/>
                <a:ea typeface="Arial"/>
                <a:cs typeface="Arial"/>
                <a:sym typeface="Arial"/>
              </a:rPr>
              <a:t>AV1 Norte</a:t>
            </a:r>
            <a:r>
              <a:rPr lang="es"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316706" lvl="0" marL="457200" rtl="0" algn="just">
              <a:spcBef>
                <a:spcPts val="1200"/>
              </a:spcBef>
              <a:spcAft>
                <a:spcPts val="0"/>
              </a:spcAft>
              <a:buClr>
                <a:srgbClr val="000000"/>
              </a:buClr>
              <a:buSzPct val="100000"/>
              <a:buFont typeface="Arial"/>
              <a:buChar char="●"/>
            </a:pPr>
            <a:r>
              <a:rPr lang="es" sz="1500">
                <a:solidFill>
                  <a:srgbClr val="000000"/>
                </a:solidFill>
                <a:latin typeface="Arial"/>
                <a:ea typeface="Arial"/>
                <a:cs typeface="Arial"/>
                <a:sym typeface="Arial"/>
              </a:rPr>
              <a:t>Es el acceso al centro de la ciudad de</a:t>
            </a:r>
            <a:r>
              <a:rPr lang="es" sz="1500">
                <a:solidFill>
                  <a:srgbClr val="000000"/>
                </a:solidFill>
                <a:uFill>
                  <a:noFill/>
                </a:uFill>
                <a:latin typeface="Arial"/>
                <a:ea typeface="Arial"/>
                <a:cs typeface="Arial"/>
                <a:sym typeface="Arial"/>
                <a:hlinkClick r:id="rId4">
                  <a:extLst>
                    <a:ext uri="{A12FA001-AC4F-418D-AE19-62706E023703}">
                      <ahyp:hlinkClr val="tx"/>
                    </a:ext>
                  </a:extLst>
                </a:hlinkClick>
              </a:rPr>
              <a:t> Buenos Aires</a:t>
            </a:r>
            <a:r>
              <a:rPr lang="es" sz="1500">
                <a:solidFill>
                  <a:srgbClr val="000000"/>
                </a:solidFill>
                <a:latin typeface="Arial"/>
                <a:ea typeface="Arial"/>
                <a:cs typeface="Arial"/>
                <a:sym typeface="Arial"/>
              </a:rPr>
              <a:t>, </a:t>
            </a:r>
            <a:r>
              <a:rPr lang="es" sz="1500">
                <a:solidFill>
                  <a:srgbClr val="000000"/>
                </a:solidFill>
                <a:latin typeface="Arial"/>
                <a:ea typeface="Arial"/>
                <a:cs typeface="Arial"/>
                <a:sym typeface="Arial"/>
              </a:rPr>
              <a:t>de 3.5 kilómetros, que permite llegar desde la</a:t>
            </a:r>
            <a:r>
              <a:rPr lang="es" sz="1500">
                <a:solidFill>
                  <a:srgbClr val="000000"/>
                </a:solidFill>
                <a:uFill>
                  <a:noFill/>
                </a:uFill>
                <a:latin typeface="Arial"/>
                <a:ea typeface="Arial"/>
                <a:cs typeface="Arial"/>
                <a:sym typeface="Arial"/>
                <a:hlinkClick r:id="rId5">
                  <a:extLst>
                    <a:ext uri="{A12FA001-AC4F-418D-AE19-62706E023703}">
                      <ahyp:hlinkClr val="tx"/>
                    </a:ext>
                  </a:extLst>
                </a:hlinkClick>
              </a:rPr>
              <a:t> Avenida General Paz</a:t>
            </a:r>
            <a:r>
              <a:rPr lang="es" sz="1500">
                <a:solidFill>
                  <a:srgbClr val="000000"/>
                </a:solidFill>
                <a:latin typeface="Arial"/>
                <a:ea typeface="Arial"/>
                <a:cs typeface="Arial"/>
                <a:sym typeface="Arial"/>
              </a:rPr>
              <a:t>, pasando por la Avenida Lugones al</a:t>
            </a:r>
            <a:r>
              <a:rPr lang="es" sz="1500">
                <a:solidFill>
                  <a:srgbClr val="000000"/>
                </a:solidFill>
                <a:uFill>
                  <a:noFill/>
                </a:uFill>
                <a:latin typeface="Arial"/>
                <a:ea typeface="Arial"/>
                <a:cs typeface="Arial"/>
                <a:sym typeface="Arial"/>
                <a:hlinkClick r:id="rId6">
                  <a:extLst>
                    <a:ext uri="{A12FA001-AC4F-418D-AE19-62706E023703}">
                      <ahyp:hlinkClr val="tx"/>
                    </a:ext>
                  </a:extLst>
                </a:hlinkClick>
              </a:rPr>
              <a:t> Obelisco de Buenos Aires</a:t>
            </a:r>
            <a:r>
              <a:rPr lang="es" sz="1500">
                <a:solidFill>
                  <a:srgbClr val="000000"/>
                </a:solidFill>
                <a:latin typeface="Arial"/>
                <a:ea typeface="Arial"/>
                <a:cs typeface="Arial"/>
                <a:sym typeface="Arial"/>
              </a:rPr>
              <a:t> en 8 minutos, excepto en hora pico.</a:t>
            </a:r>
            <a:endParaRPr sz="1500">
              <a:solidFill>
                <a:srgbClr val="000000"/>
              </a:solidFill>
              <a:latin typeface="Arial"/>
              <a:ea typeface="Arial"/>
              <a:cs typeface="Arial"/>
              <a:sym typeface="Arial"/>
            </a:endParaRPr>
          </a:p>
          <a:p>
            <a:pPr indent="-316706" lvl="0" marL="457200" rtl="0" algn="just">
              <a:spcBef>
                <a:spcPts val="0"/>
              </a:spcBef>
              <a:spcAft>
                <a:spcPts val="0"/>
              </a:spcAft>
              <a:buClr>
                <a:srgbClr val="000000"/>
              </a:buClr>
              <a:buSzPct val="100000"/>
              <a:buFont typeface="Arial"/>
              <a:buChar char="●"/>
            </a:pPr>
            <a:r>
              <a:rPr lang="es" sz="1500">
                <a:solidFill>
                  <a:srgbClr val="000000"/>
                </a:solidFill>
                <a:latin typeface="Arial"/>
                <a:ea typeface="Arial"/>
                <a:cs typeface="Arial"/>
                <a:sym typeface="Arial"/>
              </a:rPr>
              <a:t>Vieja illia: P</a:t>
            </a:r>
            <a:r>
              <a:rPr lang="es" sz="1500">
                <a:solidFill>
                  <a:srgbClr val="000000"/>
                </a:solidFill>
                <a:latin typeface="Arial"/>
                <a:ea typeface="Arial"/>
                <a:cs typeface="Arial"/>
                <a:sym typeface="Arial"/>
              </a:rPr>
              <a:t>asa por encima de la</a:t>
            </a:r>
            <a:r>
              <a:rPr lang="es" sz="1500">
                <a:solidFill>
                  <a:srgbClr val="000000"/>
                </a:solidFill>
                <a:uFill>
                  <a:noFill/>
                </a:uFill>
                <a:latin typeface="Arial"/>
                <a:ea typeface="Arial"/>
                <a:cs typeface="Arial"/>
                <a:sym typeface="Arial"/>
                <a:hlinkClick r:id="rId7">
                  <a:extLst>
                    <a:ext uri="{A12FA001-AC4F-418D-AE19-62706E023703}">
                      <ahyp:hlinkClr val="tx"/>
                    </a:ext>
                  </a:extLst>
                </a:hlinkClick>
              </a:rPr>
              <a:t> Villa 31</a:t>
            </a:r>
            <a:r>
              <a:rPr lang="es" sz="1500">
                <a:solidFill>
                  <a:srgbClr val="000000"/>
                </a:solidFill>
                <a:latin typeface="Arial"/>
                <a:ea typeface="Arial"/>
                <a:cs typeface="Arial"/>
                <a:sym typeface="Arial"/>
              </a:rPr>
              <a:t> y de varias vías ferroviarias. Proyecto Futuro bordea los asentamientos y presentará más entradas y salidas.</a:t>
            </a:r>
            <a:endParaRPr sz="1500">
              <a:solidFill>
                <a:srgbClr val="000000"/>
              </a:solidFill>
              <a:latin typeface="Arial"/>
              <a:ea typeface="Arial"/>
              <a:cs typeface="Arial"/>
              <a:sym typeface="Arial"/>
            </a:endParaRPr>
          </a:p>
          <a:p>
            <a:pPr indent="-316706" lvl="0" marL="457200" rtl="0" algn="just">
              <a:spcBef>
                <a:spcPts val="0"/>
              </a:spcBef>
              <a:spcAft>
                <a:spcPts val="0"/>
              </a:spcAft>
              <a:buClr>
                <a:srgbClr val="000000"/>
              </a:buClr>
              <a:buSzPct val="100000"/>
              <a:buFont typeface="Arial"/>
              <a:buChar char="●"/>
            </a:pPr>
            <a:r>
              <a:rPr lang="es" sz="1500">
                <a:solidFill>
                  <a:srgbClr val="000000"/>
                </a:solidFill>
                <a:latin typeface="Arial"/>
                <a:ea typeface="Arial"/>
                <a:cs typeface="Arial"/>
                <a:sym typeface="Arial"/>
              </a:rPr>
              <a:t>Al final del tramo, próximo a la</a:t>
            </a:r>
            <a:r>
              <a:rPr lang="es" sz="1500">
                <a:solidFill>
                  <a:srgbClr val="000000"/>
                </a:solidFill>
                <a:uFill>
                  <a:noFill/>
                </a:uFill>
                <a:latin typeface="Arial"/>
                <a:ea typeface="Arial"/>
                <a:cs typeface="Arial"/>
                <a:sym typeface="Arial"/>
                <a:hlinkClick r:id="rId8">
                  <a:extLst>
                    <a:ext uri="{A12FA001-AC4F-418D-AE19-62706E023703}">
                      <ahyp:hlinkClr val="tx"/>
                    </a:ext>
                  </a:extLst>
                </a:hlinkClick>
              </a:rPr>
              <a:t> Avenida 9 de Julio</a:t>
            </a:r>
            <a:r>
              <a:rPr lang="es" sz="1500">
                <a:solidFill>
                  <a:srgbClr val="000000"/>
                </a:solidFill>
                <a:latin typeface="Arial"/>
                <a:ea typeface="Arial"/>
                <a:cs typeface="Arial"/>
                <a:sym typeface="Arial"/>
              </a:rPr>
              <a:t> se encuentra un peaje, que se ha convertido en los últimos años en el más caro de la Argentina.</a:t>
            </a:r>
            <a:endParaRPr sz="1500">
              <a:solidFill>
                <a:srgbClr val="000000"/>
              </a:solidFill>
              <a:latin typeface="Arial"/>
              <a:ea typeface="Arial"/>
              <a:cs typeface="Arial"/>
              <a:sym typeface="Arial"/>
            </a:endParaRPr>
          </a:p>
        </p:txBody>
      </p:sp>
      <p:pic>
        <p:nvPicPr>
          <p:cNvPr id="84" name="Google Shape;84;p15"/>
          <p:cNvPicPr preferRelativeResize="0"/>
          <p:nvPr/>
        </p:nvPicPr>
        <p:blipFill>
          <a:blip r:embed="rId9">
            <a:alphaModFix/>
          </a:blip>
          <a:stretch>
            <a:fillRect/>
          </a:stretch>
        </p:blipFill>
        <p:spPr>
          <a:xfrm>
            <a:off x="6093450" y="94000"/>
            <a:ext cx="1953050" cy="1992125"/>
          </a:xfrm>
          <a:prstGeom prst="rect">
            <a:avLst/>
          </a:prstGeom>
          <a:noFill/>
          <a:ln cap="flat" cmpd="sng" w="38100">
            <a:solidFill>
              <a:schemeClr val="dk2"/>
            </a:solidFill>
            <a:prstDash val="solid"/>
            <a:round/>
            <a:headEnd len="sm" w="sm" type="none"/>
            <a:tailEnd len="sm" w="sm" type="none"/>
          </a:ln>
        </p:spPr>
      </p:pic>
      <p:pic>
        <p:nvPicPr>
          <p:cNvPr id="85" name="Google Shape;85;p15"/>
          <p:cNvPicPr preferRelativeResize="0"/>
          <p:nvPr/>
        </p:nvPicPr>
        <p:blipFill>
          <a:blip r:embed="rId10">
            <a:alphaModFix/>
          </a:blip>
          <a:stretch>
            <a:fillRect/>
          </a:stretch>
        </p:blipFill>
        <p:spPr>
          <a:xfrm>
            <a:off x="4995950" y="2190550"/>
            <a:ext cx="4148050" cy="2776550"/>
          </a:xfrm>
          <a:prstGeom prst="rect">
            <a:avLst/>
          </a:prstGeom>
          <a:noFill/>
          <a:ln>
            <a:noFill/>
          </a:ln>
        </p:spPr>
      </p:pic>
      <p:sp>
        <p:nvSpPr>
          <p:cNvPr id="86" name="Google Shape;86;p15"/>
          <p:cNvSpPr txBox="1"/>
          <p:nvPr/>
        </p:nvSpPr>
        <p:spPr>
          <a:xfrm>
            <a:off x="7315875" y="442625"/>
            <a:ext cx="412200" cy="400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7" name="Google Shape;87;p15"/>
          <p:cNvCxnSpPr>
            <a:stCxn id="86" idx="2"/>
            <a:endCxn id="85" idx="0"/>
          </p:cNvCxnSpPr>
          <p:nvPr/>
        </p:nvCxnSpPr>
        <p:spPr>
          <a:xfrm flipH="1">
            <a:off x="7069875" y="842825"/>
            <a:ext cx="452100" cy="1347600"/>
          </a:xfrm>
          <a:prstGeom prst="straightConnector1">
            <a:avLst/>
          </a:prstGeom>
          <a:noFill/>
          <a:ln cap="flat" cmpd="sng" w="76200">
            <a:solidFill>
              <a:schemeClr val="dk2"/>
            </a:solidFill>
            <a:prstDash val="solid"/>
            <a:round/>
            <a:headEnd len="med" w="med" type="none"/>
            <a:tailEnd len="med" w="med" type="none"/>
          </a:ln>
        </p:spPr>
      </p:cxnSp>
      <p:cxnSp>
        <p:nvCxnSpPr>
          <p:cNvPr id="88" name="Google Shape;88;p15"/>
          <p:cNvCxnSpPr>
            <a:stCxn id="86" idx="2"/>
            <a:endCxn id="85" idx="0"/>
          </p:cNvCxnSpPr>
          <p:nvPr/>
        </p:nvCxnSpPr>
        <p:spPr>
          <a:xfrm flipH="1">
            <a:off x="7069875" y="842825"/>
            <a:ext cx="452100" cy="1347600"/>
          </a:xfrm>
          <a:prstGeom prst="straightConnector1">
            <a:avLst/>
          </a:prstGeom>
          <a:noFill/>
          <a:ln cap="flat" cmpd="sng" w="76200">
            <a:solidFill>
              <a:srgbClr val="9900FF"/>
            </a:solidFill>
            <a:prstDash val="solid"/>
            <a:round/>
            <a:headEnd len="med" w="med" type="none"/>
            <a:tailEnd len="med" w="med" type="triangle"/>
          </a:ln>
        </p:spPr>
      </p:cxnSp>
      <p:sp>
        <p:nvSpPr>
          <p:cNvPr id="89" name="Google Shape;89;p15"/>
          <p:cNvSpPr txBox="1"/>
          <p:nvPr/>
        </p:nvSpPr>
        <p:spPr>
          <a:xfrm>
            <a:off x="6354300" y="5025"/>
            <a:ext cx="7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Av. Gral Paz</a:t>
            </a:r>
            <a:endParaRPr>
              <a:latin typeface="Open Sans"/>
              <a:ea typeface="Open Sans"/>
              <a:cs typeface="Open Sans"/>
              <a:sym typeface="Open Sans"/>
            </a:endParaRPr>
          </a:p>
        </p:txBody>
      </p:sp>
      <p:sp>
        <p:nvSpPr>
          <p:cNvPr id="90" name="Google Shape;90;p15"/>
          <p:cNvSpPr txBox="1"/>
          <p:nvPr/>
        </p:nvSpPr>
        <p:spPr>
          <a:xfrm>
            <a:off x="7493850" y="804025"/>
            <a:ext cx="732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9 de Julio</a:t>
            </a:r>
            <a:endParaRPr sz="11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mt="31000"/>
          </a:blip>
          <a:stretch>
            <a:fillRect/>
          </a:stretch>
        </p:blipFill>
        <p:spPr>
          <a:xfrm>
            <a:off x="0" y="0"/>
            <a:ext cx="9144001" cy="5046200"/>
          </a:xfrm>
          <a:prstGeom prst="rect">
            <a:avLst/>
          </a:prstGeom>
          <a:noFill/>
          <a:ln>
            <a:noFill/>
          </a:ln>
        </p:spPr>
      </p:pic>
      <p:sp>
        <p:nvSpPr>
          <p:cNvPr id="96" name="Google Shape;96;p16"/>
          <p:cNvSpPr txBox="1"/>
          <p:nvPr>
            <p:ph type="title"/>
          </p:nvPr>
        </p:nvSpPr>
        <p:spPr>
          <a:xfrm>
            <a:off x="-374100" y="140225"/>
            <a:ext cx="8520600" cy="7074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s" sz="2522">
                <a:latin typeface="Maven Pro"/>
                <a:ea typeface="Maven Pro"/>
                <a:cs typeface="Maven Pro"/>
                <a:sym typeface="Maven Pro"/>
              </a:rPr>
              <a:t>Análisis Exploratorio de Datos</a:t>
            </a:r>
            <a:endParaRPr sz="2522">
              <a:latin typeface="Maven Pro"/>
              <a:ea typeface="Maven Pro"/>
              <a:cs typeface="Maven Pro"/>
              <a:sym typeface="Maven Pro"/>
            </a:endParaRPr>
          </a:p>
          <a:p>
            <a:pPr indent="0" lvl="0" marL="457200" rtl="0" algn="l">
              <a:spcBef>
                <a:spcPts val="0"/>
              </a:spcBef>
              <a:spcAft>
                <a:spcPts val="0"/>
              </a:spcAft>
              <a:buNone/>
            </a:pPr>
            <a:r>
              <a:t/>
            </a:r>
            <a:endParaRPr sz="1744">
              <a:solidFill>
                <a:srgbClr val="000000"/>
              </a:solidFill>
              <a:latin typeface="Maven Pro"/>
              <a:ea typeface="Maven Pro"/>
              <a:cs typeface="Maven Pro"/>
              <a:sym typeface="Maven Pro"/>
            </a:endParaRPr>
          </a:p>
          <a:p>
            <a:pPr indent="0" lvl="0" marL="457200" rtl="0" algn="l">
              <a:spcBef>
                <a:spcPts val="0"/>
              </a:spcBef>
              <a:spcAft>
                <a:spcPts val="0"/>
              </a:spcAft>
              <a:buNone/>
            </a:pPr>
            <a:r>
              <a:rPr lang="es" sz="2077">
                <a:solidFill>
                  <a:srgbClr val="000000"/>
                </a:solidFill>
                <a:latin typeface="Maven Pro"/>
                <a:ea typeface="Maven Pro"/>
                <a:cs typeface="Maven Pro"/>
                <a:sym typeface="Maven Pro"/>
              </a:rPr>
              <a:t>¿Qué datos hay que trabajar?</a:t>
            </a:r>
            <a:endParaRPr sz="2077">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sz="23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sz="23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sz="2300">
              <a:solidFill>
                <a:srgbClr val="000000"/>
              </a:solidFill>
              <a:latin typeface="Maven Pro"/>
              <a:ea typeface="Maven Pro"/>
              <a:cs typeface="Maven Pro"/>
              <a:sym typeface="Maven Pro"/>
            </a:endParaRPr>
          </a:p>
          <a:p>
            <a:pPr indent="0" lvl="0" marL="457200" rtl="0" algn="l">
              <a:spcBef>
                <a:spcPts val="0"/>
              </a:spcBef>
              <a:spcAft>
                <a:spcPts val="0"/>
              </a:spcAft>
              <a:buNone/>
            </a:pPr>
            <a:r>
              <a:t/>
            </a:r>
            <a:endParaRPr sz="23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sz="1077">
              <a:solidFill>
                <a:srgbClr val="000000"/>
              </a:solidFill>
              <a:latin typeface="Maven Pro"/>
              <a:ea typeface="Maven Pro"/>
              <a:cs typeface="Maven Pro"/>
              <a:sym typeface="Maven Pro"/>
            </a:endParaRPr>
          </a:p>
          <a:p>
            <a:pPr indent="0" lvl="0" marL="0" rtl="0" algn="l">
              <a:spcBef>
                <a:spcPts val="0"/>
              </a:spcBef>
              <a:spcAft>
                <a:spcPts val="0"/>
              </a:spcAft>
              <a:buNone/>
            </a:pPr>
            <a:r>
              <a:t/>
            </a:r>
            <a:endParaRPr sz="23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sz="1411">
              <a:solidFill>
                <a:srgbClr val="000000"/>
              </a:solidFill>
              <a:latin typeface="Maven Pro"/>
              <a:ea typeface="Maven Pro"/>
              <a:cs typeface="Maven Pro"/>
              <a:sym typeface="Maven Pro"/>
            </a:endParaRPr>
          </a:p>
          <a:p>
            <a:pPr indent="0" lvl="0" marL="457200" rtl="0" algn="l">
              <a:spcBef>
                <a:spcPts val="0"/>
              </a:spcBef>
              <a:spcAft>
                <a:spcPts val="0"/>
              </a:spcAft>
              <a:buNone/>
            </a:pPr>
            <a:r>
              <a:rPr lang="es" sz="2300">
                <a:solidFill>
                  <a:srgbClr val="000000"/>
                </a:solidFill>
                <a:latin typeface="Maven Pro"/>
                <a:ea typeface="Maven Pro"/>
                <a:cs typeface="Maven Pro"/>
                <a:sym typeface="Maven Pro"/>
              </a:rPr>
              <a:t>¿Qué estrategias se considerarán?</a:t>
            </a:r>
            <a:endParaRPr sz="2300">
              <a:solidFill>
                <a:srgbClr val="000000"/>
              </a:solidFill>
              <a:latin typeface="Maven Pro"/>
              <a:ea typeface="Maven Pro"/>
              <a:cs typeface="Maven Pro"/>
              <a:sym typeface="Maven Pro"/>
            </a:endParaRPr>
          </a:p>
          <a:p>
            <a:pPr indent="0" lvl="0" marL="0" rtl="0" algn="l">
              <a:spcBef>
                <a:spcPts val="0"/>
              </a:spcBef>
              <a:spcAft>
                <a:spcPts val="0"/>
              </a:spcAft>
              <a:buNone/>
            </a:pPr>
            <a:r>
              <a:t/>
            </a:r>
            <a:endParaRPr/>
          </a:p>
        </p:txBody>
      </p:sp>
      <p:sp>
        <p:nvSpPr>
          <p:cNvPr id="97" name="Google Shape;97;p16"/>
          <p:cNvSpPr/>
          <p:nvPr/>
        </p:nvSpPr>
        <p:spPr>
          <a:xfrm>
            <a:off x="1607775" y="1129775"/>
            <a:ext cx="244200" cy="290100"/>
          </a:xfrm>
          <a:prstGeom prst="down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6"/>
          <p:cNvPicPr preferRelativeResize="0"/>
          <p:nvPr/>
        </p:nvPicPr>
        <p:blipFill>
          <a:blip r:embed="rId4">
            <a:alphaModFix/>
          </a:blip>
          <a:stretch>
            <a:fillRect/>
          </a:stretch>
        </p:blipFill>
        <p:spPr>
          <a:xfrm>
            <a:off x="3699200" y="923825"/>
            <a:ext cx="5326651" cy="1751325"/>
          </a:xfrm>
          <a:prstGeom prst="rect">
            <a:avLst/>
          </a:prstGeom>
          <a:noFill/>
          <a:ln cap="flat" cmpd="sng" w="19050">
            <a:solidFill>
              <a:srgbClr val="434343"/>
            </a:solidFill>
            <a:prstDash val="solid"/>
            <a:round/>
            <a:headEnd len="sm" w="sm" type="none"/>
            <a:tailEnd len="sm" w="sm" type="none"/>
          </a:ln>
        </p:spPr>
      </p:pic>
      <p:sp>
        <p:nvSpPr>
          <p:cNvPr id="99" name="Google Shape;99;p16"/>
          <p:cNvSpPr txBox="1"/>
          <p:nvPr/>
        </p:nvSpPr>
        <p:spPr>
          <a:xfrm>
            <a:off x="249850" y="1419875"/>
            <a:ext cx="2961000" cy="1477500"/>
          </a:xfrm>
          <a:prstGeom prst="rect">
            <a:avLst/>
          </a:prstGeom>
          <a:noFill/>
          <a:ln cap="flat" cmpd="sng" w="38100">
            <a:solidFill>
              <a:srgbClr val="666666"/>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Open Sans"/>
                <a:ea typeface="Open Sans"/>
                <a:cs typeface="Open Sans"/>
                <a:sym typeface="Open Sans"/>
              </a:rPr>
              <a:t>Métodos de pagos: Efectivo</a:t>
            </a:r>
            <a:endParaRPr>
              <a:latin typeface="Open Sans"/>
              <a:ea typeface="Open Sans"/>
              <a:cs typeface="Open Sans"/>
              <a:sym typeface="Open Sans"/>
            </a:endParaRPr>
          </a:p>
          <a:p>
            <a:pPr indent="0" lvl="0" marL="0" rtl="0" algn="ctr">
              <a:spcBef>
                <a:spcPts val="0"/>
              </a:spcBef>
              <a:spcAft>
                <a:spcPts val="0"/>
              </a:spcAft>
              <a:buNone/>
            </a:pPr>
            <a:r>
              <a:rPr lang="es">
                <a:latin typeface="Open Sans"/>
                <a:ea typeface="Open Sans"/>
                <a:cs typeface="Open Sans"/>
                <a:sym typeface="Open Sans"/>
              </a:rPr>
              <a:t>Estación: Illia</a:t>
            </a:r>
            <a:endParaRPr>
              <a:latin typeface="Open Sans"/>
              <a:ea typeface="Open Sans"/>
              <a:cs typeface="Open Sans"/>
              <a:sym typeface="Open Sans"/>
            </a:endParaRPr>
          </a:p>
          <a:p>
            <a:pPr indent="0" lvl="0" marL="0" rtl="0" algn="ctr">
              <a:spcBef>
                <a:spcPts val="0"/>
              </a:spcBef>
              <a:spcAft>
                <a:spcPts val="0"/>
              </a:spcAft>
              <a:buNone/>
            </a:pPr>
            <a:r>
              <a:rPr lang="es">
                <a:latin typeface="Open Sans"/>
                <a:ea typeface="Open Sans"/>
                <a:cs typeface="Open Sans"/>
                <a:sym typeface="Open Sans"/>
              </a:rPr>
              <a:t>Ambos sentidos</a:t>
            </a:r>
            <a:endParaRPr>
              <a:latin typeface="Open Sans"/>
              <a:ea typeface="Open Sans"/>
              <a:cs typeface="Open Sans"/>
              <a:sym typeface="Open Sans"/>
            </a:endParaRPr>
          </a:p>
          <a:p>
            <a:pPr indent="0" lvl="0" marL="0" rtl="0" algn="ctr">
              <a:spcBef>
                <a:spcPts val="0"/>
              </a:spcBef>
              <a:spcAft>
                <a:spcPts val="0"/>
              </a:spcAft>
              <a:buNone/>
            </a:pPr>
            <a:r>
              <a:rPr lang="es">
                <a:latin typeface="Open Sans"/>
                <a:ea typeface="Open Sans"/>
                <a:cs typeface="Open Sans"/>
                <a:sym typeface="Open Sans"/>
              </a:rPr>
              <a:t>Serie temporal horaria de flujo vehícular</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Período 2018-2019</a:t>
            </a:r>
            <a:endParaRPr>
              <a:latin typeface="Open Sans"/>
              <a:ea typeface="Open Sans"/>
              <a:cs typeface="Open Sans"/>
              <a:sym typeface="Open Sans"/>
            </a:endParaRPr>
          </a:p>
        </p:txBody>
      </p:sp>
      <p:sp>
        <p:nvSpPr>
          <p:cNvPr id="100" name="Google Shape;100;p16"/>
          <p:cNvSpPr txBox="1"/>
          <p:nvPr/>
        </p:nvSpPr>
        <p:spPr>
          <a:xfrm>
            <a:off x="4705975" y="396825"/>
            <a:ext cx="3891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Open Sans"/>
                <a:ea typeface="Open Sans"/>
                <a:cs typeface="Open Sans"/>
                <a:sym typeface="Open Sans"/>
              </a:rPr>
              <a:t>Flujo Vehicular por Unidades de Peaje AUSA</a:t>
            </a:r>
            <a:endParaRPr>
              <a:latin typeface="Open Sans"/>
              <a:ea typeface="Open Sans"/>
              <a:cs typeface="Open Sans"/>
              <a:sym typeface="Open Sans"/>
            </a:endParaRPr>
          </a:p>
          <a:p>
            <a:pPr indent="0" lvl="0" marL="0" rtl="0" algn="ctr">
              <a:spcBef>
                <a:spcPts val="0"/>
              </a:spcBef>
              <a:spcAft>
                <a:spcPts val="0"/>
              </a:spcAft>
              <a:buNone/>
            </a:pPr>
            <a:r>
              <a:rPr lang="es">
                <a:latin typeface="Open Sans"/>
                <a:ea typeface="Open Sans"/>
                <a:cs typeface="Open Sans"/>
                <a:sym typeface="Open Sans"/>
              </a:rPr>
              <a:t>data.buenosaires.gob.ar</a:t>
            </a:r>
            <a:endParaRPr>
              <a:latin typeface="Open Sans"/>
              <a:ea typeface="Open Sans"/>
              <a:cs typeface="Open Sans"/>
              <a:sym typeface="Open Sans"/>
            </a:endParaRPr>
          </a:p>
        </p:txBody>
      </p:sp>
      <p:sp>
        <p:nvSpPr>
          <p:cNvPr id="101" name="Google Shape;101;p16"/>
          <p:cNvSpPr txBox="1"/>
          <p:nvPr/>
        </p:nvSpPr>
        <p:spPr>
          <a:xfrm>
            <a:off x="157725" y="3311975"/>
            <a:ext cx="45483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AutoNum type="arabicPeriod"/>
            </a:pPr>
            <a:r>
              <a:rPr lang="es">
                <a:latin typeface="Open Sans"/>
                <a:ea typeface="Open Sans"/>
                <a:cs typeface="Open Sans"/>
                <a:sym typeface="Open Sans"/>
              </a:rPr>
              <a:t>¿qué patrones son llamativos en la serie original?</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AutoNum type="arabicPeriod"/>
            </a:pPr>
            <a:r>
              <a:rPr lang="es">
                <a:latin typeface="Open Sans"/>
                <a:ea typeface="Open Sans"/>
                <a:cs typeface="Open Sans"/>
                <a:sym typeface="Open Sans"/>
              </a:rPr>
              <a:t>¿existen diferencias entre el flujo hacia Capital Federal o hacia Provincia de Buenos Aires?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AutoNum type="arabicPeriod"/>
            </a:pPr>
            <a:r>
              <a:rPr lang="es">
                <a:latin typeface="Open Sans"/>
                <a:ea typeface="Open Sans"/>
                <a:cs typeface="Open Sans"/>
                <a:sym typeface="Open Sans"/>
              </a:rPr>
              <a:t>¿existen días, semanas, meses o trimestres con mayor o menor flujo vehicular? ¿tiene alguna explicación?</a:t>
            </a:r>
            <a:endParaRPr>
              <a:latin typeface="Open Sans"/>
              <a:ea typeface="Open Sans"/>
              <a:cs typeface="Open Sans"/>
              <a:sym typeface="Open Sans"/>
            </a:endParaRPr>
          </a:p>
        </p:txBody>
      </p:sp>
      <p:sp>
        <p:nvSpPr>
          <p:cNvPr id="102" name="Google Shape;102;p16"/>
          <p:cNvSpPr/>
          <p:nvPr/>
        </p:nvSpPr>
        <p:spPr>
          <a:xfrm>
            <a:off x="5096988" y="3806175"/>
            <a:ext cx="778500" cy="412200"/>
          </a:xfrm>
          <a:prstGeom prst="rightArrow">
            <a:avLst>
              <a:gd fmla="val 50000" name="adj1"/>
              <a:gd fmla="val 50000" name="adj2"/>
            </a:avLst>
          </a:prstGeom>
          <a:solidFill>
            <a:srgbClr val="3D85C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nvSpPr>
        <p:spPr>
          <a:xfrm>
            <a:off x="5961650" y="3596625"/>
            <a:ext cx="30642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Métodos de Resampleo </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Análisis de tendencia </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Descomposición de la Serie</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Autocorrelación</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rotWithShape="1">
          <a:blip r:embed="rId3">
            <a:alphaModFix/>
          </a:blip>
          <a:srcRect b="3812" l="8685" r="7876" t="4763"/>
          <a:stretch/>
        </p:blipFill>
        <p:spPr>
          <a:xfrm>
            <a:off x="1409350" y="127900"/>
            <a:ext cx="6455974" cy="2240351"/>
          </a:xfrm>
          <a:prstGeom prst="rect">
            <a:avLst/>
          </a:prstGeom>
          <a:noFill/>
          <a:ln>
            <a:noFill/>
          </a:ln>
        </p:spPr>
      </p:pic>
      <p:grpSp>
        <p:nvGrpSpPr>
          <p:cNvPr id="109" name="Google Shape;109;p17"/>
          <p:cNvGrpSpPr/>
          <p:nvPr/>
        </p:nvGrpSpPr>
        <p:grpSpPr>
          <a:xfrm>
            <a:off x="2523400" y="1841412"/>
            <a:ext cx="2258525" cy="870413"/>
            <a:chOff x="2523400" y="1765212"/>
            <a:chExt cx="2258525" cy="870413"/>
          </a:xfrm>
        </p:grpSpPr>
        <p:sp>
          <p:nvSpPr>
            <p:cNvPr id="110" name="Google Shape;110;p17"/>
            <p:cNvSpPr/>
            <p:nvPr/>
          </p:nvSpPr>
          <p:spPr>
            <a:xfrm>
              <a:off x="4491825" y="1765212"/>
              <a:ext cx="290100" cy="320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11" name="Google Shape;111;p17"/>
            <p:cNvSpPr txBox="1"/>
            <p:nvPr/>
          </p:nvSpPr>
          <p:spPr>
            <a:xfrm>
              <a:off x="2523400" y="2312525"/>
              <a:ext cx="172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Previa Navidad y Año Nuevo</a:t>
              </a:r>
              <a:endParaRPr sz="900">
                <a:latin typeface="Open Sans"/>
                <a:ea typeface="Open Sans"/>
                <a:cs typeface="Open Sans"/>
                <a:sym typeface="Open Sans"/>
              </a:endParaRPr>
            </a:p>
          </p:txBody>
        </p:sp>
        <p:cxnSp>
          <p:nvCxnSpPr>
            <p:cNvPr id="112" name="Google Shape;112;p17"/>
            <p:cNvCxnSpPr>
              <a:stCxn id="110" idx="3"/>
              <a:endCxn id="111" idx="0"/>
            </p:cNvCxnSpPr>
            <p:nvPr/>
          </p:nvCxnSpPr>
          <p:spPr>
            <a:xfrm flipH="1">
              <a:off x="3387409" y="2038691"/>
              <a:ext cx="1146900" cy="273900"/>
            </a:xfrm>
            <a:prstGeom prst="straightConnector1">
              <a:avLst/>
            </a:prstGeom>
            <a:noFill/>
            <a:ln cap="flat" cmpd="sng" w="9525">
              <a:solidFill>
                <a:srgbClr val="FF0000"/>
              </a:solidFill>
              <a:prstDash val="solid"/>
              <a:round/>
              <a:headEnd len="med" w="med" type="none"/>
              <a:tailEnd len="med" w="med" type="none"/>
            </a:ln>
          </p:spPr>
        </p:cxnSp>
      </p:grpSp>
      <p:grpSp>
        <p:nvGrpSpPr>
          <p:cNvPr id="113" name="Google Shape;113;p17"/>
          <p:cNvGrpSpPr/>
          <p:nvPr/>
        </p:nvGrpSpPr>
        <p:grpSpPr>
          <a:xfrm>
            <a:off x="4889125" y="1856850"/>
            <a:ext cx="2640225" cy="874150"/>
            <a:chOff x="4889125" y="1780650"/>
            <a:chExt cx="2640225" cy="874150"/>
          </a:xfrm>
        </p:grpSpPr>
        <p:sp>
          <p:nvSpPr>
            <p:cNvPr id="114" name="Google Shape;114;p17"/>
            <p:cNvSpPr/>
            <p:nvPr/>
          </p:nvSpPr>
          <p:spPr>
            <a:xfrm>
              <a:off x="4889125" y="1780650"/>
              <a:ext cx="717300" cy="2505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5117950" y="2162200"/>
              <a:ext cx="241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Open Sans"/>
                  <a:ea typeface="Open Sans"/>
                  <a:cs typeface="Open Sans"/>
                  <a:sym typeface="Open Sans"/>
                </a:rPr>
                <a:t>Recambio turístico  </a:t>
              </a:r>
              <a:endParaRPr sz="1000">
                <a:latin typeface="Open Sans"/>
                <a:ea typeface="Open Sans"/>
                <a:cs typeface="Open Sans"/>
                <a:sym typeface="Open Sans"/>
              </a:endParaRPr>
            </a:p>
            <a:p>
              <a:pPr indent="0" lvl="0" marL="0" rtl="0" algn="l">
                <a:spcBef>
                  <a:spcPts val="0"/>
                </a:spcBef>
                <a:spcAft>
                  <a:spcPts val="0"/>
                </a:spcAft>
                <a:buNone/>
              </a:pPr>
              <a:r>
                <a:rPr lang="es" sz="1000">
                  <a:latin typeface="Open Sans"/>
                  <a:ea typeface="Open Sans"/>
                  <a:cs typeface="Open Sans"/>
                  <a:sym typeface="Open Sans"/>
                </a:rPr>
                <a:t>protestas de organizaciones sociales</a:t>
              </a:r>
              <a:endParaRPr sz="1000">
                <a:latin typeface="Open Sans"/>
                <a:ea typeface="Open Sans"/>
                <a:cs typeface="Open Sans"/>
                <a:sym typeface="Open Sans"/>
              </a:endParaRPr>
            </a:p>
          </p:txBody>
        </p:sp>
        <p:cxnSp>
          <p:nvCxnSpPr>
            <p:cNvPr id="116" name="Google Shape;116;p17"/>
            <p:cNvCxnSpPr>
              <a:stCxn id="114" idx="3"/>
              <a:endCxn id="115" idx="1"/>
            </p:cNvCxnSpPr>
            <p:nvPr/>
          </p:nvCxnSpPr>
          <p:spPr>
            <a:xfrm>
              <a:off x="4994171" y="1994465"/>
              <a:ext cx="123900" cy="414000"/>
            </a:xfrm>
            <a:prstGeom prst="straightConnector1">
              <a:avLst/>
            </a:prstGeom>
            <a:noFill/>
            <a:ln cap="flat" cmpd="sng" w="9525">
              <a:solidFill>
                <a:srgbClr val="0000FF"/>
              </a:solidFill>
              <a:prstDash val="solid"/>
              <a:round/>
              <a:headEnd len="med" w="med" type="none"/>
              <a:tailEnd len="med" w="med" type="none"/>
            </a:ln>
          </p:spPr>
        </p:cxnSp>
      </p:grpSp>
      <p:grpSp>
        <p:nvGrpSpPr>
          <p:cNvPr id="117" name="Google Shape;117;p17"/>
          <p:cNvGrpSpPr/>
          <p:nvPr/>
        </p:nvGrpSpPr>
        <p:grpSpPr>
          <a:xfrm>
            <a:off x="3256025" y="391750"/>
            <a:ext cx="1327850" cy="1712650"/>
            <a:chOff x="3256025" y="391750"/>
            <a:chExt cx="1327850" cy="1712650"/>
          </a:xfrm>
        </p:grpSpPr>
        <p:sp>
          <p:nvSpPr>
            <p:cNvPr id="118" name="Google Shape;118;p17"/>
            <p:cNvSpPr txBox="1"/>
            <p:nvPr/>
          </p:nvSpPr>
          <p:spPr>
            <a:xfrm>
              <a:off x="3256025" y="1704200"/>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G20</a:t>
              </a:r>
              <a:endParaRPr>
                <a:latin typeface="Open Sans"/>
                <a:ea typeface="Open Sans"/>
                <a:cs typeface="Open Sans"/>
                <a:sym typeface="Open Sans"/>
              </a:endParaRPr>
            </a:p>
          </p:txBody>
        </p:sp>
        <p:sp>
          <p:nvSpPr>
            <p:cNvPr id="119" name="Google Shape;119;p17"/>
            <p:cNvSpPr/>
            <p:nvPr/>
          </p:nvSpPr>
          <p:spPr>
            <a:xfrm>
              <a:off x="4339675" y="391750"/>
              <a:ext cx="244200" cy="1511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7"/>
            <p:cNvCxnSpPr>
              <a:stCxn id="119" idx="2"/>
              <a:endCxn id="118" idx="0"/>
            </p:cNvCxnSpPr>
            <p:nvPr/>
          </p:nvCxnSpPr>
          <p:spPr>
            <a:xfrm flipH="1">
              <a:off x="3553675" y="1147300"/>
              <a:ext cx="786000" cy="556800"/>
            </a:xfrm>
            <a:prstGeom prst="straightConnector1">
              <a:avLst/>
            </a:prstGeom>
            <a:noFill/>
            <a:ln cap="flat" cmpd="sng" w="19050">
              <a:solidFill>
                <a:srgbClr val="FF9900"/>
              </a:solidFill>
              <a:prstDash val="solid"/>
              <a:round/>
              <a:headEnd len="med" w="med" type="none"/>
              <a:tailEnd len="med" w="med" type="none"/>
            </a:ln>
          </p:spPr>
        </p:cxnSp>
      </p:grpSp>
      <p:sp>
        <p:nvSpPr>
          <p:cNvPr id="121" name="Google Shape;121;p17"/>
          <p:cNvSpPr txBox="1"/>
          <p:nvPr/>
        </p:nvSpPr>
        <p:spPr>
          <a:xfrm>
            <a:off x="96675" y="106850"/>
            <a:ext cx="7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Serie Original</a:t>
            </a:r>
            <a:endParaRPr>
              <a:latin typeface="Open Sans"/>
              <a:ea typeface="Open Sans"/>
              <a:cs typeface="Open Sans"/>
              <a:sym typeface="Open Sans"/>
            </a:endParaRPr>
          </a:p>
        </p:txBody>
      </p:sp>
      <p:sp>
        <p:nvSpPr>
          <p:cNvPr id="122" name="Google Shape;122;p17"/>
          <p:cNvSpPr txBox="1"/>
          <p:nvPr/>
        </p:nvSpPr>
        <p:spPr>
          <a:xfrm>
            <a:off x="96675" y="2507575"/>
            <a:ext cx="3510300" cy="400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Métodos de Resampleo </a:t>
            </a:r>
            <a:endParaRPr>
              <a:latin typeface="Open Sans"/>
              <a:ea typeface="Open Sans"/>
              <a:cs typeface="Open Sans"/>
              <a:sym typeface="Open Sans"/>
            </a:endParaRPr>
          </a:p>
        </p:txBody>
      </p:sp>
      <p:pic>
        <p:nvPicPr>
          <p:cNvPr id="123" name="Google Shape;123;p17"/>
          <p:cNvPicPr preferRelativeResize="0"/>
          <p:nvPr/>
        </p:nvPicPr>
        <p:blipFill>
          <a:blip r:embed="rId4">
            <a:alphaModFix/>
          </a:blip>
          <a:stretch>
            <a:fillRect/>
          </a:stretch>
        </p:blipFill>
        <p:spPr>
          <a:xfrm>
            <a:off x="3332025" y="2933700"/>
            <a:ext cx="3161549" cy="2107699"/>
          </a:xfrm>
          <a:prstGeom prst="rect">
            <a:avLst/>
          </a:prstGeom>
          <a:noFill/>
          <a:ln>
            <a:noFill/>
          </a:ln>
        </p:spPr>
      </p:pic>
      <p:pic>
        <p:nvPicPr>
          <p:cNvPr id="124" name="Google Shape;124;p17"/>
          <p:cNvPicPr preferRelativeResize="0"/>
          <p:nvPr/>
        </p:nvPicPr>
        <p:blipFill>
          <a:blip r:embed="rId5">
            <a:alphaModFix/>
          </a:blip>
          <a:stretch>
            <a:fillRect/>
          </a:stretch>
        </p:blipFill>
        <p:spPr>
          <a:xfrm>
            <a:off x="6625150" y="2895600"/>
            <a:ext cx="2186475" cy="2107701"/>
          </a:xfrm>
          <a:prstGeom prst="rect">
            <a:avLst/>
          </a:prstGeom>
          <a:noFill/>
          <a:ln>
            <a:noFill/>
          </a:ln>
        </p:spPr>
      </p:pic>
      <p:pic>
        <p:nvPicPr>
          <p:cNvPr id="125" name="Google Shape;125;p17"/>
          <p:cNvPicPr preferRelativeResize="0"/>
          <p:nvPr/>
        </p:nvPicPr>
        <p:blipFill>
          <a:blip r:embed="rId6">
            <a:alphaModFix/>
          </a:blip>
          <a:stretch>
            <a:fillRect/>
          </a:stretch>
        </p:blipFill>
        <p:spPr>
          <a:xfrm>
            <a:off x="411875" y="2933701"/>
            <a:ext cx="2844150" cy="2031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23" presetSubtype="16">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
                                        <p:tgtEl>
                                          <p:spTgt spid="113"/>
                                        </p:tgtEl>
                                        <p:attrNameLst>
                                          <p:attrName>ppt_w</p:attrName>
                                        </p:attrNameLst>
                                      </p:cBhvr>
                                      <p:tavLst>
                                        <p:tav fmla="" tm="0">
                                          <p:val>
                                            <p:strVal val="0"/>
                                          </p:val>
                                        </p:tav>
                                        <p:tav fmla="" tm="100000">
                                          <p:val>
                                            <p:strVal val="#ppt_w"/>
                                          </p:val>
                                        </p:tav>
                                      </p:tavLst>
                                    </p:anim>
                                    <p:anim calcmode="lin" valueType="num">
                                      <p:cBhvr additive="base">
                                        <p:cTn dur="1"/>
                                        <p:tgtEl>
                                          <p:spTgt spid="1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1065013" y="1982750"/>
            <a:ext cx="6608701" cy="2202900"/>
          </a:xfrm>
          <a:prstGeom prst="rect">
            <a:avLst/>
          </a:prstGeom>
          <a:noFill/>
          <a:ln>
            <a:noFill/>
          </a:ln>
        </p:spPr>
      </p:pic>
      <p:sp>
        <p:nvSpPr>
          <p:cNvPr id="131" name="Google Shape;131;p18"/>
          <p:cNvSpPr txBox="1"/>
          <p:nvPr/>
        </p:nvSpPr>
        <p:spPr>
          <a:xfrm>
            <a:off x="590875" y="1582550"/>
            <a:ext cx="3000000" cy="400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Open Sans"/>
              <a:buChar char="●"/>
            </a:pPr>
            <a:r>
              <a:rPr lang="es">
                <a:latin typeface="Open Sans"/>
                <a:ea typeface="Open Sans"/>
                <a:cs typeface="Open Sans"/>
                <a:sym typeface="Open Sans"/>
              </a:rPr>
              <a:t>Análisis de tendencia </a:t>
            </a:r>
            <a:endParaRPr/>
          </a:p>
        </p:txBody>
      </p:sp>
      <p:pic>
        <p:nvPicPr>
          <p:cNvPr id="132" name="Google Shape;132;p18"/>
          <p:cNvPicPr preferRelativeResize="0"/>
          <p:nvPr/>
        </p:nvPicPr>
        <p:blipFill rotWithShape="1">
          <a:blip r:embed="rId4">
            <a:alphaModFix/>
          </a:blip>
          <a:srcRect b="0" l="4064" r="8138" t="0"/>
          <a:stretch/>
        </p:blipFill>
        <p:spPr>
          <a:xfrm>
            <a:off x="4572000" y="183150"/>
            <a:ext cx="4417675" cy="1799600"/>
          </a:xfrm>
          <a:prstGeom prst="rect">
            <a:avLst/>
          </a:prstGeom>
          <a:noFill/>
          <a:ln>
            <a:noFill/>
          </a:ln>
        </p:spPr>
      </p:pic>
      <p:sp>
        <p:nvSpPr>
          <p:cNvPr id="133" name="Google Shape;133;p18"/>
          <p:cNvSpPr txBox="1"/>
          <p:nvPr/>
        </p:nvSpPr>
        <p:spPr>
          <a:xfrm>
            <a:off x="57475" y="183150"/>
            <a:ext cx="4597500" cy="9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Open Sans"/>
                <a:ea typeface="Open Sans"/>
                <a:cs typeface="Open Sans"/>
                <a:sym typeface="Open Sans"/>
              </a:rPr>
              <a:t>Datos anómalos/Extremos</a:t>
            </a:r>
            <a:endParaRPr sz="1200">
              <a:latin typeface="Open Sans"/>
              <a:ea typeface="Open Sans"/>
              <a:cs typeface="Open Sans"/>
              <a:sym typeface="Open Sans"/>
            </a:endParaRPr>
          </a:p>
          <a:p>
            <a:pPr indent="0" lvl="0" marL="0" rtl="0" algn="l">
              <a:lnSpc>
                <a:spcPct val="135714"/>
              </a:lnSpc>
              <a:spcBef>
                <a:spcPts val="0"/>
              </a:spcBef>
              <a:spcAft>
                <a:spcPts val="0"/>
              </a:spcAft>
              <a:buNone/>
            </a:pPr>
            <a:r>
              <a:rPr lang="es" sz="850">
                <a:highlight>
                  <a:srgbClr val="FFFFFE"/>
                </a:highlight>
                <a:latin typeface="Courier New"/>
                <a:ea typeface="Courier New"/>
                <a:cs typeface="Courier New"/>
                <a:sym typeface="Courier New"/>
              </a:rPr>
              <a:t>bond=rolling_mean - (mae(serie) + scale(1.96 confianza95%) * Std)</a:t>
            </a:r>
            <a:endParaRPr sz="850">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s" sz="1200">
                <a:latin typeface="Open Sans"/>
                <a:ea typeface="Open Sans"/>
                <a:cs typeface="Open Sans"/>
                <a:sym typeface="Open Sans"/>
              </a:rPr>
              <a:t>Datos Faltantes: No presenta</a:t>
            </a:r>
            <a:endParaRPr sz="1200">
              <a:latin typeface="Open Sans"/>
              <a:ea typeface="Open Sans"/>
              <a:cs typeface="Open Sans"/>
              <a:sym typeface="Open Sans"/>
            </a:endParaRPr>
          </a:p>
        </p:txBody>
      </p:sp>
      <p:pic>
        <p:nvPicPr>
          <p:cNvPr id="134" name="Google Shape;134;p18"/>
          <p:cNvPicPr preferRelativeResize="0"/>
          <p:nvPr/>
        </p:nvPicPr>
        <p:blipFill rotWithShape="1">
          <a:blip r:embed="rId5">
            <a:alphaModFix/>
          </a:blip>
          <a:srcRect b="0" l="6343" r="8622" t="0"/>
          <a:stretch/>
        </p:blipFill>
        <p:spPr>
          <a:xfrm>
            <a:off x="1538175" y="1978775"/>
            <a:ext cx="5654899" cy="220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ppt_w</p:attrName>
                                        </p:attrNameLst>
                                      </p:cBhvr>
                                      <p:tavLst>
                                        <p:tav fmla="" tm="0">
                                          <p:val>
                                            <p:strVal val="0"/>
                                          </p:val>
                                        </p:tav>
                                        <p:tav fmla="" tm="100000">
                                          <p:val>
                                            <p:strVal val="#ppt_w"/>
                                          </p:val>
                                        </p:tav>
                                      </p:tavLst>
                                    </p:anim>
                                    <p:anim calcmode="lin" valueType="num">
                                      <p:cBhvr additive="base">
                                        <p:cTn dur="500"/>
                                        <p:tgtEl>
                                          <p:spTgt spid="1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nvSpPr>
        <p:spPr>
          <a:xfrm>
            <a:off x="2460050" y="-76200"/>
            <a:ext cx="4034700" cy="492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lang="es" sz="2000" u="sng">
                <a:latin typeface="Open Sans"/>
                <a:ea typeface="Open Sans"/>
                <a:cs typeface="Open Sans"/>
                <a:sym typeface="Open Sans"/>
              </a:rPr>
              <a:t>Descomposición de la Serie</a:t>
            </a:r>
            <a:endParaRPr sz="2000" u="sng">
              <a:latin typeface="Open Sans"/>
              <a:ea typeface="Open Sans"/>
              <a:cs typeface="Open Sans"/>
              <a:sym typeface="Open Sans"/>
            </a:endParaRPr>
          </a:p>
        </p:txBody>
      </p:sp>
      <p:pic>
        <p:nvPicPr>
          <p:cNvPr id="140" name="Google Shape;140;p19"/>
          <p:cNvPicPr preferRelativeResize="0"/>
          <p:nvPr/>
        </p:nvPicPr>
        <p:blipFill>
          <a:blip r:embed="rId3">
            <a:alphaModFix/>
          </a:blip>
          <a:stretch>
            <a:fillRect/>
          </a:stretch>
        </p:blipFill>
        <p:spPr>
          <a:xfrm>
            <a:off x="0" y="552600"/>
            <a:ext cx="3527576" cy="4438500"/>
          </a:xfrm>
          <a:prstGeom prst="rect">
            <a:avLst/>
          </a:prstGeom>
          <a:noFill/>
          <a:ln>
            <a:noFill/>
          </a:ln>
        </p:spPr>
      </p:pic>
      <p:pic>
        <p:nvPicPr>
          <p:cNvPr id="141" name="Google Shape;141;p19"/>
          <p:cNvPicPr preferRelativeResize="0"/>
          <p:nvPr/>
        </p:nvPicPr>
        <p:blipFill>
          <a:blip r:embed="rId4">
            <a:alphaModFix/>
          </a:blip>
          <a:stretch>
            <a:fillRect/>
          </a:stretch>
        </p:blipFill>
        <p:spPr>
          <a:xfrm>
            <a:off x="5616425" y="552600"/>
            <a:ext cx="3527576" cy="4438500"/>
          </a:xfrm>
          <a:prstGeom prst="rect">
            <a:avLst/>
          </a:prstGeom>
          <a:noFill/>
          <a:ln>
            <a:noFill/>
          </a:ln>
        </p:spPr>
      </p:pic>
      <p:sp>
        <p:nvSpPr>
          <p:cNvPr id="142" name="Google Shape;142;p19"/>
          <p:cNvSpPr txBox="1"/>
          <p:nvPr/>
        </p:nvSpPr>
        <p:spPr>
          <a:xfrm>
            <a:off x="1210500" y="137575"/>
            <a:ext cx="732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Open Sans"/>
                <a:ea typeface="Open Sans"/>
                <a:cs typeface="Open Sans"/>
                <a:sym typeface="Open Sans"/>
              </a:rPr>
              <a:t>Aditiva 			    				           Multiplicativa</a:t>
            </a:r>
            <a:endParaRPr>
              <a:latin typeface="Open Sans"/>
              <a:ea typeface="Open Sans"/>
              <a:cs typeface="Open Sans"/>
              <a:sym typeface="Open Sans"/>
            </a:endParaRPr>
          </a:p>
          <a:p>
            <a:pPr indent="0" lvl="0" marL="0" rtl="0" algn="ctr">
              <a:spcBef>
                <a:spcPts val="0"/>
              </a:spcBef>
              <a:spcAft>
                <a:spcPts val="0"/>
              </a:spcAft>
              <a:buNone/>
            </a:pPr>
            <a:r>
              <a:rPr lang="es">
                <a:latin typeface="Open Sans"/>
                <a:ea typeface="Open Sans"/>
                <a:cs typeface="Open Sans"/>
                <a:sym typeface="Open Sans"/>
              </a:rPr>
              <a:t>TS= Tend+Season+Residual					</a:t>
            </a:r>
            <a:r>
              <a:rPr lang="es">
                <a:latin typeface="Open Sans"/>
                <a:ea typeface="Open Sans"/>
                <a:cs typeface="Open Sans"/>
                <a:sym typeface="Open Sans"/>
              </a:rPr>
              <a:t>TS= Tend*Season*Residual</a:t>
            </a:r>
            <a:endParaRPr>
              <a:latin typeface="Open Sans"/>
              <a:ea typeface="Open Sans"/>
              <a:cs typeface="Open Sans"/>
              <a:sym typeface="Open Sans"/>
            </a:endParaRPr>
          </a:p>
        </p:txBody>
      </p:sp>
      <p:sp>
        <p:nvSpPr>
          <p:cNvPr id="143" name="Google Shape;143;p19"/>
          <p:cNvSpPr txBox="1"/>
          <p:nvPr/>
        </p:nvSpPr>
        <p:spPr>
          <a:xfrm>
            <a:off x="3632225" y="1029275"/>
            <a:ext cx="1984200" cy="338700"/>
          </a:xfrm>
          <a:prstGeom prst="rect">
            <a:avLst/>
          </a:prstGeom>
          <a:solidFill>
            <a:srgbClr val="FFFFF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00">
              <a:latin typeface="Open Sans"/>
              <a:ea typeface="Open Sans"/>
              <a:cs typeface="Open Sans"/>
              <a:sym typeface="Open Sans"/>
            </a:endParaRPr>
          </a:p>
        </p:txBody>
      </p:sp>
      <p:grpSp>
        <p:nvGrpSpPr>
          <p:cNvPr id="144" name="Google Shape;144;p19"/>
          <p:cNvGrpSpPr/>
          <p:nvPr/>
        </p:nvGrpSpPr>
        <p:grpSpPr>
          <a:xfrm>
            <a:off x="997150" y="1878900"/>
            <a:ext cx="7677150" cy="1785900"/>
            <a:chOff x="997150" y="1878900"/>
            <a:chExt cx="7677150" cy="1785900"/>
          </a:xfrm>
        </p:grpSpPr>
        <p:sp>
          <p:nvSpPr>
            <p:cNvPr id="145" name="Google Shape;145;p19"/>
            <p:cNvSpPr/>
            <p:nvPr/>
          </p:nvSpPr>
          <p:spPr>
            <a:xfrm>
              <a:off x="997150" y="1878900"/>
              <a:ext cx="1770600" cy="1785900"/>
            </a:xfrm>
            <a:prstGeom prst="donut">
              <a:avLst>
                <a:gd fmla="val 25000" name="adj"/>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690100" y="1878900"/>
              <a:ext cx="1984200" cy="1785900"/>
            </a:xfrm>
            <a:prstGeom prst="noSmoking">
              <a:avLst>
                <a:gd fmla="val 1875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ppt_w</p:attrName>
                                        </p:attrNameLst>
                                      </p:cBhvr>
                                      <p:tavLst>
                                        <p:tav fmla="" tm="0">
                                          <p:val>
                                            <p:strVal val="0"/>
                                          </p:val>
                                        </p:tav>
                                        <p:tav fmla="" tm="100000">
                                          <p:val>
                                            <p:strVal val="#ppt_w"/>
                                          </p:val>
                                        </p:tav>
                                      </p:tavLst>
                                    </p:anim>
                                    <p:anim calcmode="lin" valueType="num">
                                      <p:cBhvr additive="base">
                                        <p:cTn dur="500"/>
                                        <p:tgtEl>
                                          <p:spTgt spid="1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a:blip r:embed="rId3">
            <a:alphaModFix/>
          </a:blip>
          <a:stretch>
            <a:fillRect/>
          </a:stretch>
        </p:blipFill>
        <p:spPr>
          <a:xfrm>
            <a:off x="0" y="260125"/>
            <a:ext cx="4095475" cy="1968225"/>
          </a:xfrm>
          <a:prstGeom prst="rect">
            <a:avLst/>
          </a:prstGeom>
          <a:noFill/>
          <a:ln>
            <a:noFill/>
          </a:ln>
        </p:spPr>
      </p:pic>
      <p:pic>
        <p:nvPicPr>
          <p:cNvPr id="152" name="Google Shape;152;p20"/>
          <p:cNvPicPr preferRelativeResize="0"/>
          <p:nvPr/>
        </p:nvPicPr>
        <p:blipFill>
          <a:blip r:embed="rId4">
            <a:alphaModFix/>
          </a:blip>
          <a:stretch>
            <a:fillRect/>
          </a:stretch>
        </p:blipFill>
        <p:spPr>
          <a:xfrm>
            <a:off x="4812825" y="260125"/>
            <a:ext cx="4095475" cy="1968225"/>
          </a:xfrm>
          <a:prstGeom prst="rect">
            <a:avLst/>
          </a:prstGeom>
          <a:noFill/>
          <a:ln>
            <a:noFill/>
          </a:ln>
        </p:spPr>
      </p:pic>
      <p:sp>
        <p:nvSpPr>
          <p:cNvPr id="153" name="Google Shape;153;p20"/>
          <p:cNvSpPr txBox="1"/>
          <p:nvPr/>
        </p:nvSpPr>
        <p:spPr>
          <a:xfrm>
            <a:off x="3469825" y="-60925"/>
            <a:ext cx="1922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u="sng">
                <a:latin typeface="Open Sans"/>
                <a:ea typeface="Open Sans"/>
                <a:cs typeface="Open Sans"/>
                <a:sym typeface="Open Sans"/>
              </a:rPr>
              <a:t>Autocorrelación</a:t>
            </a:r>
            <a:endParaRPr b="1" sz="1700" u="sng">
              <a:latin typeface="Open Sans"/>
              <a:ea typeface="Open Sans"/>
              <a:cs typeface="Open Sans"/>
              <a:sym typeface="Open Sans"/>
            </a:endParaRPr>
          </a:p>
        </p:txBody>
      </p:sp>
      <p:sp>
        <p:nvSpPr>
          <p:cNvPr id="154" name="Google Shape;154;p20"/>
          <p:cNvSpPr txBox="1"/>
          <p:nvPr/>
        </p:nvSpPr>
        <p:spPr>
          <a:xfrm>
            <a:off x="1271900" y="138263"/>
            <a:ext cx="7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Con tendencia</a:t>
            </a:r>
            <a:endParaRPr>
              <a:latin typeface="Open Sans"/>
              <a:ea typeface="Open Sans"/>
              <a:cs typeface="Open Sans"/>
              <a:sym typeface="Open Sans"/>
            </a:endParaRPr>
          </a:p>
        </p:txBody>
      </p:sp>
      <p:sp>
        <p:nvSpPr>
          <p:cNvPr id="155" name="Google Shape;155;p20"/>
          <p:cNvSpPr txBox="1"/>
          <p:nvPr/>
        </p:nvSpPr>
        <p:spPr>
          <a:xfrm>
            <a:off x="6003275" y="138275"/>
            <a:ext cx="228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Sin Tendencia</a:t>
            </a:r>
            <a:endParaRPr>
              <a:latin typeface="Open Sans"/>
              <a:ea typeface="Open Sans"/>
              <a:cs typeface="Open Sans"/>
              <a:sym typeface="Open Sans"/>
            </a:endParaRPr>
          </a:p>
        </p:txBody>
      </p:sp>
      <p:grpSp>
        <p:nvGrpSpPr>
          <p:cNvPr id="156" name="Google Shape;156;p20"/>
          <p:cNvGrpSpPr/>
          <p:nvPr/>
        </p:nvGrpSpPr>
        <p:grpSpPr>
          <a:xfrm>
            <a:off x="153225" y="2228350"/>
            <a:ext cx="7967424" cy="2831025"/>
            <a:chOff x="153225" y="2228350"/>
            <a:chExt cx="7967424" cy="2831025"/>
          </a:xfrm>
        </p:grpSpPr>
        <p:pic>
          <p:nvPicPr>
            <p:cNvPr id="157" name="Google Shape;157;p20"/>
            <p:cNvPicPr preferRelativeResize="0"/>
            <p:nvPr/>
          </p:nvPicPr>
          <p:blipFill>
            <a:blip r:embed="rId5">
              <a:alphaModFix/>
            </a:blip>
            <a:stretch>
              <a:fillRect/>
            </a:stretch>
          </p:blipFill>
          <p:spPr>
            <a:xfrm>
              <a:off x="153225" y="3093470"/>
              <a:ext cx="4191525" cy="1676606"/>
            </a:xfrm>
            <a:prstGeom prst="rect">
              <a:avLst/>
            </a:prstGeom>
            <a:noFill/>
            <a:ln>
              <a:noFill/>
            </a:ln>
          </p:spPr>
        </p:pic>
        <p:sp>
          <p:nvSpPr>
            <p:cNvPr id="158" name="Google Shape;158;p20"/>
            <p:cNvSpPr txBox="1"/>
            <p:nvPr/>
          </p:nvSpPr>
          <p:spPr>
            <a:xfrm>
              <a:off x="462975" y="2571750"/>
              <a:ext cx="228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Espectro de Poder</a:t>
              </a:r>
              <a:endParaRPr>
                <a:latin typeface="Open Sans"/>
                <a:ea typeface="Open Sans"/>
                <a:cs typeface="Open Sans"/>
                <a:sym typeface="Open Sans"/>
              </a:endParaRPr>
            </a:p>
          </p:txBody>
        </p:sp>
        <p:pic>
          <p:nvPicPr>
            <p:cNvPr id="159" name="Google Shape;159;p20"/>
            <p:cNvPicPr preferRelativeResize="0"/>
            <p:nvPr/>
          </p:nvPicPr>
          <p:blipFill>
            <a:blip r:embed="rId6">
              <a:alphaModFix/>
            </a:blip>
            <a:stretch>
              <a:fillRect/>
            </a:stretch>
          </p:blipFill>
          <p:spPr>
            <a:xfrm>
              <a:off x="4817224" y="3713375"/>
              <a:ext cx="3303425" cy="1346000"/>
            </a:xfrm>
            <a:prstGeom prst="rect">
              <a:avLst/>
            </a:prstGeom>
            <a:noFill/>
            <a:ln>
              <a:noFill/>
            </a:ln>
          </p:spPr>
        </p:pic>
        <p:pic>
          <p:nvPicPr>
            <p:cNvPr id="160" name="Google Shape;160;p20"/>
            <p:cNvPicPr preferRelativeResize="0"/>
            <p:nvPr/>
          </p:nvPicPr>
          <p:blipFill>
            <a:blip r:embed="rId7">
              <a:alphaModFix/>
            </a:blip>
            <a:stretch>
              <a:fillRect/>
            </a:stretch>
          </p:blipFill>
          <p:spPr>
            <a:xfrm>
              <a:off x="4812825" y="2228350"/>
              <a:ext cx="3303425" cy="1485025"/>
            </a:xfrm>
            <a:prstGeom prst="rect">
              <a:avLst/>
            </a:prstGeom>
            <a:noFill/>
            <a:ln>
              <a:noFill/>
            </a:ln>
          </p:spPr>
        </p:pic>
        <p:sp>
          <p:nvSpPr>
            <p:cNvPr id="161" name="Google Shape;161;p20"/>
            <p:cNvSpPr/>
            <p:nvPr/>
          </p:nvSpPr>
          <p:spPr>
            <a:xfrm>
              <a:off x="4217575" y="3510625"/>
              <a:ext cx="599700" cy="446400"/>
            </a:xfrm>
            <a:prstGeom prst="rightArrow">
              <a:avLst>
                <a:gd fmla="val 50000" name="adj1"/>
                <a:gd fmla="val 50000" name="adj2"/>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784850" y="1245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000000"/>
                </a:solidFill>
              </a:rPr>
              <a:t>Conclusiones del AED</a:t>
            </a:r>
            <a:endParaRPr>
              <a:solidFill>
                <a:srgbClr val="000000"/>
              </a:solidFill>
            </a:endParaRPr>
          </a:p>
        </p:txBody>
      </p:sp>
      <p:sp>
        <p:nvSpPr>
          <p:cNvPr id="167" name="Google Shape;167;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9562" lvl="0" marL="457200" rtl="0" algn="just">
              <a:lnSpc>
                <a:spcPct val="105000"/>
              </a:lnSpc>
              <a:spcBef>
                <a:spcPts val="0"/>
              </a:spcBef>
              <a:spcAft>
                <a:spcPts val="0"/>
              </a:spcAft>
              <a:buSzPts val="1275"/>
              <a:buChar char="●"/>
            </a:pPr>
            <a:r>
              <a:rPr lang="es" sz="1275"/>
              <a:t>Existen Elementos en la serie que son extremos naturales debido a cortes totales del peaje de la Illia.</a:t>
            </a:r>
            <a:endParaRPr sz="1275"/>
          </a:p>
          <a:p>
            <a:pPr indent="-309562" lvl="0" marL="457200" rtl="0" algn="just">
              <a:lnSpc>
                <a:spcPct val="105000"/>
              </a:lnSpc>
              <a:spcBef>
                <a:spcPts val="0"/>
              </a:spcBef>
              <a:spcAft>
                <a:spcPts val="0"/>
              </a:spcAft>
              <a:buSzPts val="1275"/>
              <a:buChar char="●"/>
            </a:pPr>
            <a:r>
              <a:rPr lang="es" sz="1275"/>
              <a:t>En la descomposición diaria, al acercarnos al fin de semana la cantidad de flujo vehicular se incrementa y decae fuertemente durante el Sábado y Domingo. </a:t>
            </a:r>
            <a:endParaRPr sz="1275"/>
          </a:p>
          <a:p>
            <a:pPr indent="-309562" lvl="0" marL="457200" rtl="0" algn="just">
              <a:lnSpc>
                <a:spcPct val="105000"/>
              </a:lnSpc>
              <a:spcBef>
                <a:spcPts val="0"/>
              </a:spcBef>
              <a:spcAft>
                <a:spcPts val="0"/>
              </a:spcAft>
              <a:buSzPts val="1275"/>
              <a:buChar char="●"/>
            </a:pPr>
            <a:r>
              <a:rPr lang="es" sz="1275"/>
              <a:t>En la descomposición Mensual y Trimestral se observan dos máximos durante los meses de receso de verano e invierno. </a:t>
            </a:r>
            <a:endParaRPr sz="1275"/>
          </a:p>
          <a:p>
            <a:pPr indent="-309562" lvl="0" marL="457200" rtl="0" algn="just">
              <a:lnSpc>
                <a:spcPct val="105000"/>
              </a:lnSpc>
              <a:spcBef>
                <a:spcPts val="0"/>
              </a:spcBef>
              <a:spcAft>
                <a:spcPts val="0"/>
              </a:spcAft>
              <a:buSzPts val="1275"/>
              <a:buChar char="●"/>
            </a:pPr>
            <a:r>
              <a:rPr lang="es" sz="1275"/>
              <a:t>La tendencia de la serie para el período 2018-2019 es decreciente con una velocidad de decrecimiento menor al de una tendencia lineal debido a los efectos de ciclos internos.</a:t>
            </a:r>
            <a:endParaRPr sz="1275"/>
          </a:p>
          <a:p>
            <a:pPr indent="-309562" lvl="0" marL="457200" rtl="0" algn="just">
              <a:lnSpc>
                <a:spcPct val="105000"/>
              </a:lnSpc>
              <a:spcBef>
                <a:spcPts val="0"/>
              </a:spcBef>
              <a:spcAft>
                <a:spcPts val="0"/>
              </a:spcAft>
              <a:buSzPts val="1275"/>
              <a:buChar char="●"/>
            </a:pPr>
            <a:r>
              <a:rPr lang="es" sz="1275"/>
              <a:t>Descomponer la serie con un método aditivo es más acertado debido a que permite capturar los extremos de la serie mas la descomposición estacional no es una buena representación a pesar de mostrar ciclos de alta frecuencia como la serie original.</a:t>
            </a:r>
            <a:endParaRPr sz="1275"/>
          </a:p>
          <a:p>
            <a:pPr indent="-309562" lvl="0" marL="457200" rtl="0" algn="just">
              <a:lnSpc>
                <a:spcPct val="105000"/>
              </a:lnSpc>
              <a:spcBef>
                <a:spcPts val="0"/>
              </a:spcBef>
              <a:spcAft>
                <a:spcPts val="0"/>
              </a:spcAft>
              <a:buSzPts val="1275"/>
              <a:buChar char="●"/>
            </a:pPr>
            <a:r>
              <a:rPr lang="es" sz="1275"/>
              <a:t>En la autocorrelación se ve el efecto importante de la tendencia que genera persistencia (significancia) en lags menores a 100. Sin embargo al removerla sólo los algunos lags (menores a 100) presentan significancia posiblemente debido a patrones de oscilaciones de baja frecuencia. </a:t>
            </a:r>
            <a:endParaRPr sz="1275"/>
          </a:p>
          <a:p>
            <a:pPr indent="-309562" lvl="0" marL="457200" rtl="0" algn="just">
              <a:lnSpc>
                <a:spcPct val="105000"/>
              </a:lnSpc>
              <a:spcBef>
                <a:spcPts val="0"/>
              </a:spcBef>
              <a:spcAft>
                <a:spcPts val="0"/>
              </a:spcAft>
              <a:buSzPts val="1275"/>
              <a:buChar char="●"/>
            </a:pPr>
            <a:r>
              <a:rPr lang="es" sz="1275"/>
              <a:t>El espectro de poder y la descomposición en sus 4 primeros espectros demuestran que gran parte de la serie está explicada por la tendencia y oscilaciones de baja frecuencia.</a:t>
            </a:r>
            <a:endParaRPr sz="1275"/>
          </a:p>
        </p:txBody>
      </p:sp>
      <p:pic>
        <p:nvPicPr>
          <p:cNvPr id="168" name="Google Shape;168;p21"/>
          <p:cNvPicPr preferRelativeResize="0"/>
          <p:nvPr/>
        </p:nvPicPr>
        <p:blipFill>
          <a:blip r:embed="rId3">
            <a:alphaModFix/>
          </a:blip>
          <a:stretch>
            <a:fillRect/>
          </a:stretch>
        </p:blipFill>
        <p:spPr>
          <a:xfrm>
            <a:off x="108563" y="475738"/>
            <a:ext cx="676275" cy="79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